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65" r:id="rId4"/>
    <p:sldId id="268" r:id="rId5"/>
    <p:sldId id="274" r:id="rId6"/>
    <p:sldId id="267" r:id="rId7"/>
    <p:sldId id="266" r:id="rId8"/>
    <p:sldId id="270" r:id="rId9"/>
    <p:sldId id="271" r:id="rId10"/>
    <p:sldId id="272" r:id="rId11"/>
    <p:sldId id="258" r:id="rId12"/>
    <p:sldId id="273" r:id="rId13"/>
    <p:sldId id="263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07"/>
    <p:restoredTop sz="94434"/>
  </p:normalViewPr>
  <p:slideViewPr>
    <p:cSldViewPr snapToGrid="0" snapToObjects="1">
      <p:cViewPr>
        <p:scale>
          <a:sx n="52" d="100"/>
          <a:sy n="52" d="100"/>
        </p:scale>
        <p:origin x="1520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0DB84-B58A-B549-9260-B515A5B46F27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351C6-480B-1444-A8A8-A81CE0DC15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2595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351C6-480B-1444-A8A8-A81CE0DC1512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480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76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37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085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78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31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34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9665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976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8147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0149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1656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6ECE-BC4C-564B-9E38-2D1D95938DE0}" type="datetimeFigureOut">
              <a:rPr lang="nl-NL" smtClean="0"/>
              <a:t>12-04-19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F4003-6AAB-ED4A-BE3E-D9BB31B434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660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Relationship Id="rId7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1" y="-465827"/>
            <a:ext cx="6784848" cy="678484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6733"/>
            <a:ext cx="12192000" cy="87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759607"/>
      </p:ext>
    </p:extLst>
  </p:cSld>
  <p:clrMapOvr>
    <a:masterClrMapping/>
  </p:clrMapOvr>
  <p:transition spd="slow" advClick="0" advTm="2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957557" y="656760"/>
            <a:ext cx="10276885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nl-NL" sz="48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76200" algn="l" rotWithShape="0">
                    <a:prstClr val="black">
                      <a:alpha val="40000"/>
                    </a:prstClr>
                  </a:outerShdw>
                </a:effectLst>
              </a:rPr>
              <a:t>Welkom</a:t>
            </a:r>
            <a:r>
              <a:rPr lang="nl-NL" sz="40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762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pPr algn="ctr"/>
            <a:r>
              <a:rPr lang="nl-NL" sz="40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76200" algn="l" rotWithShape="0">
                    <a:prstClr val="black">
                      <a:alpha val="40000"/>
                    </a:prstClr>
                  </a:outerShdw>
                </a:effectLst>
              </a:rPr>
              <a:t>aan elk talent </a:t>
            </a:r>
          </a:p>
          <a:p>
            <a:pPr algn="ctr"/>
            <a:r>
              <a:rPr lang="nl-NL" sz="40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effectLst>
                  <a:outerShdw blurRad="50800" dist="76200" algn="l" rotWithShape="0">
                    <a:prstClr val="black">
                      <a:alpha val="40000"/>
                    </a:prstClr>
                  </a:outerShdw>
                </a:effectLst>
              </a:rPr>
              <a:t>op onze school</a:t>
            </a:r>
            <a:endParaRPr lang="nl-NL" sz="4000" b="1" dirty="0">
              <a:ln w="9525">
                <a:noFill/>
                <a:prstDash val="solid"/>
              </a:ln>
              <a:solidFill>
                <a:schemeClr val="accent5"/>
              </a:solidFill>
              <a:effectLst>
                <a:outerShdw blurRad="50800" dist="762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6733"/>
            <a:ext cx="12192000" cy="871268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174"/>
            <a:ext cx="12192000" cy="54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12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drap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42049" y="3352358"/>
            <a:ext cx="10479657" cy="2858661"/>
          </a:xfrm>
        </p:spPr>
        <p:txBody>
          <a:bodyPr/>
          <a:lstStyle/>
          <a:p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om </a:t>
            </a:r>
            <a:r>
              <a:rPr lang="nl-NL" dirty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een droom of een idee van elk kind positief te bekrachtigen </a:t>
            </a:r>
          </a:p>
          <a:p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om </a:t>
            </a:r>
            <a:r>
              <a:rPr lang="nl-NL" dirty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hen te beschermen als het wat moeilijk wordt</a:t>
            </a:r>
          </a:p>
          <a:p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om </a:t>
            </a:r>
            <a:r>
              <a:rPr lang="nl-NL" dirty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hen te omarmen om wie ze zijn</a:t>
            </a:r>
          </a:p>
          <a:p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om </a:t>
            </a:r>
            <a:r>
              <a:rPr lang="nl-NL" dirty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hen te stimuleren om wie ze willen worden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25" y="345056"/>
            <a:ext cx="7870968" cy="2145931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1246730" y="2509425"/>
            <a:ext cx="9506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200" dirty="0" smtClean="0">
                <a:solidFill>
                  <a:schemeClr val="accent5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In </a:t>
            </a:r>
            <a:r>
              <a:rPr lang="nl-NL" sz="3200" dirty="0" smtClean="0">
                <a:ln w="0"/>
                <a:solidFill>
                  <a:schemeClr val="accent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adi MT Condensed Extra Bold" charset="0"/>
                <a:ea typeface="Abadi MT Condensed Extra Bold" charset="0"/>
                <a:cs typeface="Abadi MT Condensed Extra Bold" charset="0"/>
              </a:rPr>
              <a:t>De KIM &amp; De SAM </a:t>
            </a:r>
            <a:r>
              <a:rPr lang="nl-NL" sz="3200" dirty="0" smtClean="0">
                <a:solidFill>
                  <a:schemeClr val="accent5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staat een schoolteam klaar: </a:t>
            </a:r>
            <a:endParaRPr lang="nl-NL" sz="3200" dirty="0">
              <a:solidFill>
                <a:schemeClr val="accent5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6733"/>
            <a:ext cx="12192000" cy="87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24614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453" y="1904841"/>
            <a:ext cx="5444034" cy="330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78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1000">
        <p15:prstTrans prst="fallOver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/>
          <p:cNvSpPr txBox="1">
            <a:spLocks/>
          </p:cNvSpPr>
          <p:nvPr/>
        </p:nvSpPr>
        <p:spPr>
          <a:xfrm>
            <a:off x="5479528" y="770021"/>
            <a:ext cx="6964695" cy="6328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Onderwijs op maat van het kind </a:t>
            </a:r>
          </a:p>
          <a:p>
            <a:r>
              <a:rPr lang="nl-NL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Kleine klasgroepen</a:t>
            </a:r>
          </a:p>
          <a:p>
            <a:r>
              <a:rPr lang="nl-NL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Therapeutische ondersteuning op maat</a:t>
            </a:r>
          </a:p>
          <a:p>
            <a:r>
              <a:rPr lang="nl-NL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Aandacht voor groei in:</a:t>
            </a:r>
          </a:p>
          <a:p>
            <a:pPr lvl="1"/>
            <a:r>
              <a:rPr lang="nl-NL" sz="2000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Kennis</a:t>
            </a:r>
          </a:p>
          <a:p>
            <a:pPr lvl="1"/>
            <a:r>
              <a:rPr lang="nl-NL" sz="2000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Vaardigheden</a:t>
            </a:r>
          </a:p>
          <a:p>
            <a:pPr lvl="1"/>
            <a:r>
              <a:rPr lang="nl-NL" sz="2000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Zelfredzaamheid</a:t>
            </a:r>
          </a:p>
          <a:p>
            <a:pPr lvl="1"/>
            <a:r>
              <a:rPr lang="nl-NL" sz="2000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Welbevinden</a:t>
            </a:r>
          </a:p>
          <a:p>
            <a:pPr lvl="1"/>
            <a:r>
              <a:rPr lang="nl-NL" sz="2000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Talent</a:t>
            </a:r>
          </a:p>
          <a:p>
            <a:pPr lvl="1"/>
            <a:r>
              <a:rPr lang="nl-NL" sz="2000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Structuur en rust</a:t>
            </a:r>
          </a:p>
          <a:p>
            <a:pPr lvl="1"/>
            <a:r>
              <a:rPr lang="nl-NL" sz="2000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Warmte en veiligheid</a:t>
            </a:r>
          </a:p>
          <a:p>
            <a:pPr lvl="1"/>
            <a:r>
              <a:rPr lang="nl-NL" sz="2000" b="1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Ouderbetrokkenheid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56" y="557747"/>
            <a:ext cx="3614083" cy="110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18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0400" y="0"/>
            <a:ext cx="17926050" cy="597535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6733"/>
            <a:ext cx="12192000" cy="87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4288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4040372"/>
            <a:ext cx="12192000" cy="25981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voor kinderen met talent waarbij de aanpassingen in het gewoon </a:t>
            </a:r>
            <a:b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</a:b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onderwijs onvoldoende zijn om de leerstof met een goed gevoel te volgen</a:t>
            </a: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•</a:t>
            </a: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Lager onderwijs</a:t>
            </a:r>
          </a:p>
          <a:p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30" y="-1"/>
            <a:ext cx="502914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">
        <p:wipe/>
      </p:transition>
    </mc:Choice>
    <mc:Fallback xmlns="">
      <p:transition spd="slow" advClick="0" advTm="1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4189228"/>
            <a:ext cx="12192000" cy="24493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voor </a:t>
            </a:r>
            <a:r>
              <a:rPr lang="nl-NL" dirty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kinderen met talent </a:t>
            </a: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en met matig tot ernstige leervertraging</a:t>
            </a: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•</a:t>
            </a:r>
            <a:endParaRPr lang="nl-NL" dirty="0">
              <a:solidFill>
                <a:schemeClr val="accent5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Kleuter en lager onderwijs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67" y="219238"/>
            <a:ext cx="5397465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49720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3874168"/>
            <a:ext cx="12192000" cy="2764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voor </a:t>
            </a:r>
            <a:r>
              <a:rPr lang="nl-NL" dirty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kinderen met talent </a:t>
            </a: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en met een spraak- en of taalstoornis</a:t>
            </a: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en/of een auditieve beperking</a:t>
            </a: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•</a:t>
            </a:r>
            <a:endParaRPr lang="nl-NL" dirty="0">
              <a:solidFill>
                <a:schemeClr val="accent5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Kleuter en lager onderwijs</a:t>
            </a:r>
          </a:p>
          <a:p>
            <a:pPr marL="0" indent="0" algn="ctr">
              <a:buNone/>
            </a:pPr>
            <a:r>
              <a:rPr lang="nl-NL" dirty="0">
                <a:solidFill>
                  <a:schemeClr val="accent5">
                    <a:lumMod val="75000"/>
                  </a:schemeClr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 </a:t>
            </a:r>
          </a:p>
          <a:p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69" y="0"/>
            <a:ext cx="539746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0611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4189228"/>
            <a:ext cx="12192000" cy="244931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l-NL" dirty="0" smtClean="0">
                <a:solidFill>
                  <a:schemeClr val="accent5">
                    <a:lumMod val="75000"/>
                  </a:schemeClr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voor </a:t>
            </a:r>
            <a:r>
              <a:rPr lang="nl-NL" dirty="0">
                <a:solidFill>
                  <a:schemeClr val="accent5">
                    <a:lumMod val="75000"/>
                  </a:schemeClr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kinderen met talent </a:t>
            </a:r>
            <a:r>
              <a:rPr lang="nl-NL" dirty="0" smtClean="0">
                <a:solidFill>
                  <a:schemeClr val="accent5">
                    <a:lumMod val="75000"/>
                  </a:schemeClr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en met een autismespectrumstoornis</a:t>
            </a: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>
                    <a:lumMod val="75000"/>
                  </a:schemeClr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en/of een auditieve beperking</a:t>
            </a: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>
                    <a:lumMod val="75000"/>
                  </a:schemeClr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•</a:t>
            </a:r>
            <a:endParaRPr lang="nl-NL" dirty="0">
              <a:solidFill>
                <a:schemeClr val="accent5">
                  <a:lumMod val="75000"/>
                </a:schemeClr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  <a:p>
            <a:pPr marL="0" indent="0" algn="ctr">
              <a:buNone/>
            </a:pPr>
            <a:r>
              <a:rPr lang="nl-NL" dirty="0" smtClean="0">
                <a:solidFill>
                  <a:schemeClr val="accent5">
                    <a:lumMod val="75000"/>
                  </a:schemeClr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Kleuter en lager onderwijs</a:t>
            </a:r>
          </a:p>
          <a:p>
            <a:pPr marL="0" indent="0" algn="ctr">
              <a:buNone/>
            </a:pPr>
            <a:r>
              <a:rPr lang="nl-NL" dirty="0">
                <a:solidFill>
                  <a:schemeClr val="accent5">
                    <a:lumMod val="75000"/>
                  </a:schemeClr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 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68" y="0"/>
            <a:ext cx="539746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2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:wipe/>
      </p:transition>
    </mc:Choice>
    <mc:Fallback xmlns=""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40024" cy="3240024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0"/>
            <a:ext cx="3240024" cy="3240024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00" y="0"/>
            <a:ext cx="3240024" cy="324002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7976"/>
            <a:ext cx="3240024" cy="324002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3586132"/>
            <a:ext cx="3240024" cy="324002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00" y="3586132"/>
            <a:ext cx="3240024" cy="324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4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:wheel spokes="1"/>
      </p:transition>
    </mc:Choice>
    <mc:Fallback xmlns="">
      <p:transition spd="slow" advClick="0" advTm="100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" y="1105785"/>
            <a:ext cx="12168553" cy="491224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67" y="0"/>
            <a:ext cx="2643175" cy="2643175"/>
          </a:xfrm>
          <a:prstGeom prst="rect">
            <a:avLst/>
          </a:prstGeom>
          <a:effectLst>
            <a:softEdge rad="381000"/>
          </a:effectLst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67" y="0"/>
            <a:ext cx="2643175" cy="2643175"/>
          </a:xfrm>
          <a:prstGeom prst="rect">
            <a:avLst/>
          </a:prstGeom>
          <a:effectLst>
            <a:softEdge rad="495300"/>
          </a:effectLst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066" y="-1"/>
            <a:ext cx="2643175" cy="2643175"/>
          </a:xfrm>
          <a:prstGeom prst="rect">
            <a:avLst/>
          </a:prstGeom>
          <a:effectLst>
            <a:softEdge rad="406400"/>
          </a:effectLst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67" y="4135722"/>
            <a:ext cx="2643175" cy="2643175"/>
          </a:xfrm>
          <a:prstGeom prst="rect">
            <a:avLst/>
          </a:prstGeom>
          <a:effectLst>
            <a:softEdge rad="546100"/>
          </a:effectLst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67" y="4187080"/>
            <a:ext cx="2643175" cy="2643175"/>
          </a:xfrm>
          <a:prstGeom prst="rect">
            <a:avLst/>
          </a:prstGeom>
          <a:effectLst>
            <a:softEdge rad="495300"/>
          </a:effectLst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067" y="4187080"/>
            <a:ext cx="2588437" cy="2588437"/>
          </a:xfrm>
          <a:prstGeom prst="rect">
            <a:avLst/>
          </a:prstGeom>
          <a:effectLst>
            <a:softEdge rad="482600"/>
          </a:effectLst>
        </p:spPr>
      </p:pic>
    </p:spTree>
    <p:extLst>
      <p:ext uri="{BB962C8B-B14F-4D97-AF65-F5344CB8AC3E}">
        <p14:creationId xmlns:p14="http://schemas.microsoft.com/office/powerpoint/2010/main" val="2675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>
        <p14:warp dir="i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41966"/>
            <a:ext cx="12192000" cy="12399966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2609850" y="489858"/>
            <a:ext cx="697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>
                <a:solidFill>
                  <a:schemeClr val="accent5"/>
                </a:solidFill>
              </a:rPr>
              <a:t>MEER INFO </a:t>
            </a:r>
            <a:r>
              <a:rPr lang="nl-NL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•</a:t>
            </a:r>
            <a:r>
              <a:rPr lang="nl-NL" sz="3200" b="1" dirty="0" smtClean="0">
                <a:solidFill>
                  <a:schemeClr val="accent5"/>
                </a:solidFill>
              </a:rPr>
              <a:t> WWW.DEKIMDESAM.BE</a:t>
            </a:r>
            <a:endParaRPr lang="nl-NL" sz="32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1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6000">
        <p:blinds dir="vert"/>
      </p:transition>
    </mc:Choice>
    <mc:Fallback xmlns="">
      <p:transition spd="slow" advClick="0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38742</TotalTime>
  <Words>103</Words>
  <Application>Microsoft Macintosh PowerPoint</Application>
  <PresentationFormat>Breedbeeld</PresentationFormat>
  <Paragraphs>38</Paragraphs>
  <Slides>13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9" baseType="lpstr">
      <vt:lpstr>Abadi MT Condensed Extra Bold</vt:lpstr>
      <vt:lpstr>Abadi MT Condensed Light</vt:lpstr>
      <vt:lpstr>Calibri</vt:lpstr>
      <vt:lpstr>Calibri Light</vt:lpstr>
      <vt:lpstr>Arial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 Pauwels</dc:creator>
  <cp:lastModifiedBy>Jan Pauwels</cp:lastModifiedBy>
  <cp:revision>47</cp:revision>
  <dcterms:created xsi:type="dcterms:W3CDTF">2018-06-12T10:22:24Z</dcterms:created>
  <dcterms:modified xsi:type="dcterms:W3CDTF">2019-04-12T15:00:58Z</dcterms:modified>
</cp:coreProperties>
</file>