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</p:sldMasterIdLst>
  <p:notesMasterIdLst>
    <p:notesMasterId r:id="rId35"/>
  </p:notesMasterIdLst>
  <p:handoutMasterIdLst>
    <p:handoutMasterId r:id="rId36"/>
  </p:handoutMasterIdLst>
  <p:sldIdLst>
    <p:sldId id="326" r:id="rId6"/>
    <p:sldId id="557" r:id="rId7"/>
    <p:sldId id="558" r:id="rId8"/>
    <p:sldId id="599" r:id="rId9"/>
    <p:sldId id="619" r:id="rId10"/>
    <p:sldId id="620" r:id="rId11"/>
    <p:sldId id="621" r:id="rId12"/>
    <p:sldId id="623" r:id="rId13"/>
    <p:sldId id="618" r:id="rId14"/>
    <p:sldId id="571" r:id="rId15"/>
    <p:sldId id="452" r:id="rId16"/>
    <p:sldId id="600" r:id="rId17"/>
    <p:sldId id="601" r:id="rId18"/>
    <p:sldId id="624" r:id="rId19"/>
    <p:sldId id="616" r:id="rId20"/>
    <p:sldId id="617" r:id="rId21"/>
    <p:sldId id="575" r:id="rId22"/>
    <p:sldId id="577" r:id="rId23"/>
    <p:sldId id="604" r:id="rId24"/>
    <p:sldId id="605" r:id="rId25"/>
    <p:sldId id="606" r:id="rId26"/>
    <p:sldId id="608" r:id="rId27"/>
    <p:sldId id="609" r:id="rId28"/>
    <p:sldId id="596" r:id="rId29"/>
    <p:sldId id="611" r:id="rId30"/>
    <p:sldId id="613" r:id="rId31"/>
    <p:sldId id="612" r:id="rId32"/>
    <p:sldId id="614" r:id="rId33"/>
    <p:sldId id="615" r:id="rId34"/>
  </p:sldIdLst>
  <p:sldSz cx="9144000" cy="6858000" type="screen4x3"/>
  <p:notesSz cx="6797675" cy="9926638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B26D27-9DC0-4D44-9749-8C520F41152C}" v="5" dt="2023-07-03T12:59:03.2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25" autoAdjust="0"/>
    <p:restoredTop sz="73103" autoAdjust="0"/>
  </p:normalViewPr>
  <p:slideViewPr>
    <p:cSldViewPr>
      <p:cViewPr varScale="1">
        <p:scale>
          <a:sx n="61" d="100"/>
          <a:sy n="61" d="100"/>
        </p:scale>
        <p:origin x="118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84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2"/>
            <a:ext cx="2945659" cy="496331"/>
          </a:xfrm>
          <a:prstGeom prst="rect">
            <a:avLst/>
          </a:prstGeom>
        </p:spPr>
        <p:txBody>
          <a:bodyPr vert="horz" lIns="91393" tIns="45696" rIns="91393" bIns="45696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9" y="2"/>
            <a:ext cx="2945659" cy="496331"/>
          </a:xfrm>
          <a:prstGeom prst="rect">
            <a:avLst/>
          </a:prstGeom>
        </p:spPr>
        <p:txBody>
          <a:bodyPr vert="horz" lIns="91393" tIns="45696" rIns="91393" bIns="45696" rtlCol="0"/>
          <a:lstStyle>
            <a:lvl1pPr algn="r">
              <a:defRPr sz="1200"/>
            </a:lvl1pPr>
          </a:lstStyle>
          <a:p>
            <a:fld id="{7CD3A488-466A-4CAD-91D5-580AC2A5AA21}" type="datetimeFigureOut">
              <a:rPr lang="nl-BE" smtClean="0"/>
              <a:pPr/>
              <a:t>3/07/2023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6" y="9428584"/>
            <a:ext cx="2945659" cy="496331"/>
          </a:xfrm>
          <a:prstGeom prst="rect">
            <a:avLst/>
          </a:prstGeom>
        </p:spPr>
        <p:txBody>
          <a:bodyPr vert="horz" lIns="91393" tIns="45696" rIns="91393" bIns="45696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9" y="9428584"/>
            <a:ext cx="2945659" cy="496331"/>
          </a:xfrm>
          <a:prstGeom prst="rect">
            <a:avLst/>
          </a:prstGeom>
        </p:spPr>
        <p:txBody>
          <a:bodyPr vert="horz" lIns="91393" tIns="45696" rIns="91393" bIns="45696" rtlCol="0" anchor="b"/>
          <a:lstStyle>
            <a:lvl1pPr algn="r">
              <a:defRPr sz="1200"/>
            </a:lvl1pPr>
          </a:lstStyle>
          <a:p>
            <a:fld id="{4645E501-6EC0-4314-A379-6FFD2F656F65}" type="slidenum">
              <a:rPr lang="nl-BE" smtClean="0"/>
              <a:pPr/>
              <a:t>‹N°›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197666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2"/>
            <a:ext cx="2945659" cy="496331"/>
          </a:xfrm>
          <a:prstGeom prst="rect">
            <a:avLst/>
          </a:prstGeom>
        </p:spPr>
        <p:txBody>
          <a:bodyPr vert="horz" lIns="91393" tIns="45696" rIns="91393" bIns="45696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9" y="2"/>
            <a:ext cx="2945659" cy="496331"/>
          </a:xfrm>
          <a:prstGeom prst="rect">
            <a:avLst/>
          </a:prstGeom>
        </p:spPr>
        <p:txBody>
          <a:bodyPr vert="horz" lIns="91393" tIns="45696" rIns="91393" bIns="45696" rtlCol="0"/>
          <a:lstStyle>
            <a:lvl1pPr algn="r">
              <a:defRPr sz="1200"/>
            </a:lvl1pPr>
          </a:lstStyle>
          <a:p>
            <a:fld id="{2FFD5E4C-4953-4767-B38B-40874BA26339}" type="datetimeFigureOut">
              <a:rPr lang="nl-BE" smtClean="0"/>
              <a:pPr/>
              <a:t>3/07/2023</a:t>
            </a:fld>
            <a:endParaRPr lang="nl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3" tIns="45696" rIns="91393" bIns="45696" rtlCol="0" anchor="ctr"/>
          <a:lstStyle/>
          <a:p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8"/>
            <a:ext cx="5438140" cy="4466987"/>
          </a:xfrm>
          <a:prstGeom prst="rect">
            <a:avLst/>
          </a:prstGeom>
        </p:spPr>
        <p:txBody>
          <a:bodyPr vert="horz" lIns="91393" tIns="45696" rIns="91393" bIns="4569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9428584"/>
            <a:ext cx="2945659" cy="496331"/>
          </a:xfrm>
          <a:prstGeom prst="rect">
            <a:avLst/>
          </a:prstGeom>
        </p:spPr>
        <p:txBody>
          <a:bodyPr vert="horz" lIns="91393" tIns="45696" rIns="91393" bIns="45696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9" y="9428584"/>
            <a:ext cx="2945659" cy="496331"/>
          </a:xfrm>
          <a:prstGeom prst="rect">
            <a:avLst/>
          </a:prstGeom>
        </p:spPr>
        <p:txBody>
          <a:bodyPr vert="horz" lIns="91393" tIns="45696" rIns="91393" bIns="45696" rtlCol="0" anchor="b"/>
          <a:lstStyle>
            <a:lvl1pPr algn="r">
              <a:defRPr sz="1200"/>
            </a:lvl1pPr>
          </a:lstStyle>
          <a:p>
            <a:fld id="{3B4F3792-1469-45E3-AAC6-2E872290BC3E}" type="slidenum">
              <a:rPr lang="nl-BE" smtClean="0"/>
              <a:pPr/>
              <a:t>‹N°›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6126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A57AD-9161-49C7-AB36-51EDC0DD89F8}" type="slidenum">
              <a:rPr lang="nl-NL" smtClean="0"/>
              <a:pPr/>
              <a:t>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70660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3792-1469-45E3-AAC6-2E872290BC3E}" type="slidenum">
              <a:rPr lang="nl-BE" smtClean="0"/>
              <a:pPr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69016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3792-1469-45E3-AAC6-2E872290BC3E}" type="slidenum">
              <a:rPr lang="nl-BE" smtClean="0"/>
              <a:pPr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018922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sz="2400" dirty="0"/>
          </a:p>
          <a:p>
            <a:endParaRPr lang="nl-BE" sz="2400" dirty="0"/>
          </a:p>
          <a:p>
            <a:endParaRPr lang="nl-BE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3792-1469-45E3-AAC6-2E872290BC3E}" type="slidenum">
              <a:rPr lang="nl-BE" smtClean="0"/>
              <a:pPr/>
              <a:t>4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38695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3792-1469-45E3-AAC6-2E872290BC3E}" type="slidenum">
              <a:rPr lang="nl-BE" smtClean="0">
                <a:solidFill>
                  <a:prstClr val="black"/>
                </a:solidFill>
              </a:rPr>
              <a:pPr/>
              <a:t>5</a:t>
            </a:fld>
            <a:endParaRPr 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514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baseline="0" dirty="0"/>
          </a:p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3792-1469-45E3-AAC6-2E872290BC3E}" type="slidenum">
              <a:rPr lang="nl-BE" smtClean="0">
                <a:solidFill>
                  <a:prstClr val="black"/>
                </a:solidFill>
              </a:rPr>
              <a:pPr/>
              <a:t>6</a:t>
            </a:fld>
            <a:endParaRPr 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2469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sz="2400" dirty="0"/>
          </a:p>
          <a:p>
            <a:endParaRPr lang="nl-BE" sz="2400" dirty="0"/>
          </a:p>
          <a:p>
            <a:endParaRPr lang="nl-BE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3792-1469-45E3-AAC6-2E872290BC3E}" type="slidenum">
              <a:rPr lang="nl-BE" smtClean="0">
                <a:solidFill>
                  <a:prstClr val="black"/>
                </a:solidFill>
              </a:rPr>
              <a:pPr/>
              <a:t>7</a:t>
            </a:fld>
            <a:endParaRPr lang="nl-B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695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3792-1469-45E3-AAC6-2E872290BC3E}" type="slidenum">
              <a:rPr lang="nl-BE" smtClean="0"/>
              <a:pPr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556894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3792-1469-45E3-AAC6-2E872290BC3E}" type="slidenum">
              <a:rPr lang="nl-BE" smtClean="0"/>
              <a:pPr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018922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3792-1469-45E3-AAC6-2E872290BC3E}" type="slidenum">
              <a:rPr lang="nl-BE" smtClean="0"/>
              <a:pPr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38695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3792-1469-45E3-AAC6-2E872290BC3E}" type="slidenum">
              <a:rPr lang="nl-BE" smtClean="0"/>
              <a:pPr/>
              <a:t>11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38695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3792-1469-45E3-AAC6-2E872290BC3E}" type="slidenum">
              <a:rPr lang="nl-BE" smtClean="0"/>
              <a:pPr/>
              <a:t>12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38695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3792-1469-45E3-AAC6-2E872290BC3E}" type="slidenum">
              <a:rPr lang="nl-BE" smtClean="0"/>
              <a:pPr/>
              <a:t>13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38695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3792-1469-45E3-AAC6-2E872290BC3E}" type="slidenum">
              <a:rPr lang="nl-BE" smtClean="0"/>
              <a:pPr/>
              <a:t>15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460866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BE" dirty="0"/>
              <a:t>Noodstop om een machine stil te leggen</a:t>
            </a:r>
          </a:p>
          <a:p>
            <a:endParaRPr lang="nl-BE" dirty="0"/>
          </a:p>
          <a:p>
            <a:r>
              <a:rPr lang="nl-BE" dirty="0"/>
              <a:t>Wielblokkering om een stelling</a:t>
            </a:r>
            <a:r>
              <a:rPr lang="nl-BE" baseline="0" dirty="0"/>
              <a:t> vast te zetten</a:t>
            </a:r>
          </a:p>
          <a:p>
            <a:endParaRPr lang="nl-BE" baseline="0" dirty="0"/>
          </a:p>
          <a:p>
            <a:r>
              <a:rPr lang="nl-BE" baseline="0" dirty="0"/>
              <a:t>Afzuigapparatuur bij het lassen (=veiligheidsvoorziening op de werkplek), gelaatsscherm is individuele bescherming</a:t>
            </a:r>
          </a:p>
          <a:p>
            <a:endParaRPr lang="nl-BE" baseline="0" dirty="0"/>
          </a:p>
          <a:p>
            <a:r>
              <a:rPr lang="nl-BE" baseline="0" dirty="0"/>
              <a:t>Brandblusapparaat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3792-1469-45E3-AAC6-2E872290BC3E}" type="slidenum">
              <a:rPr lang="nl-BE" smtClean="0"/>
              <a:pPr/>
              <a:t>16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030886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i="0" dirty="0"/>
              <a:t>Film: snijmachine</a:t>
            </a:r>
          </a:p>
          <a:p>
            <a:endParaRPr lang="nl-BE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3792-1469-45E3-AAC6-2E872290BC3E}" type="slidenum">
              <a:rPr lang="nl-BE" smtClean="0"/>
              <a:pPr/>
              <a:t>17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018922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3792-1469-45E3-AAC6-2E872290BC3E}" type="slidenum">
              <a:rPr lang="nl-BE" smtClean="0"/>
              <a:pPr/>
              <a:t>18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047002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3792-1469-45E3-AAC6-2E872290BC3E}" type="slidenum">
              <a:rPr lang="nl-BE" smtClean="0"/>
              <a:t>19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792777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3792-1469-45E3-AAC6-2E872290BC3E}" type="slidenum">
              <a:rPr lang="nl-BE" smtClean="0"/>
              <a:pPr/>
              <a:t>20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849661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Film </a:t>
            </a:r>
            <a:r>
              <a:rPr lang="nl-BE" dirty="0" err="1"/>
              <a:t>Napo</a:t>
            </a:r>
            <a:r>
              <a:rPr lang="nl-BE" dirty="0"/>
              <a:t> over instructie:</a:t>
            </a:r>
            <a:r>
              <a:rPr lang="nl-BE" baseline="0" dirty="0"/>
              <a:t> </a:t>
            </a:r>
            <a:r>
              <a:rPr lang="nl-BE" dirty="0" err="1"/>
              <a:t>werkpost</a:t>
            </a:r>
            <a:r>
              <a:rPr lang="nl-BE" dirty="0"/>
              <a:t> www.napofilm.net/nl  (informatieoverlast)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3792-1469-45E3-AAC6-2E872290BC3E}" type="slidenum">
              <a:rPr lang="nl-BE" smtClean="0"/>
              <a:pPr/>
              <a:t>21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047002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Film </a:t>
            </a:r>
            <a:r>
              <a:rPr lang="nl-BE" dirty="0" err="1"/>
              <a:t>Napo</a:t>
            </a:r>
            <a:r>
              <a:rPr lang="nl-BE" dirty="0"/>
              <a:t> over instructie:</a:t>
            </a:r>
            <a:r>
              <a:rPr lang="nl-BE" baseline="0" dirty="0"/>
              <a:t> </a:t>
            </a:r>
            <a:r>
              <a:rPr lang="nl-BE" dirty="0" err="1"/>
              <a:t>werkpost</a:t>
            </a:r>
            <a:r>
              <a:rPr lang="nl-BE" dirty="0"/>
              <a:t> www.napofilm.net/nl  (heftruck/transpallet)</a:t>
            </a:r>
          </a:p>
          <a:p>
            <a:endParaRPr lang="nl-BE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3792-1469-45E3-AAC6-2E872290BC3E}" type="slidenum">
              <a:rPr lang="nl-BE" smtClean="0"/>
              <a:pPr/>
              <a:t>22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018922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3792-1469-45E3-AAC6-2E872290BC3E}" type="slidenum">
              <a:rPr lang="nl-BE" smtClean="0"/>
              <a:pPr/>
              <a:t>23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047002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3792-1469-45E3-AAC6-2E872290BC3E}" type="slidenum">
              <a:rPr lang="nl-BE" smtClean="0"/>
              <a:pPr/>
              <a:t>24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549354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BE" dirty="0"/>
              <a:t>De wet stelt dat een palettruck</a:t>
            </a:r>
            <a:r>
              <a:rPr lang="nl-BE" baseline="0" dirty="0"/>
              <a:t> enkel toegelaten is als het een geringe hefhoogte heeft, dit wil zeggen een niet-stapelende heftruck. De palettruck die op de foto getoond wordt is dus niet toegelaten.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3792-1469-45E3-AAC6-2E872290BC3E}" type="slidenum">
              <a:rPr lang="nl-BE" smtClean="0"/>
              <a:pPr/>
              <a:t>25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580895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Film </a:t>
            </a:r>
            <a:r>
              <a:rPr lang="nl-BE" dirty="0" err="1"/>
              <a:t>Napo</a:t>
            </a:r>
            <a:r>
              <a:rPr lang="nl-BE" dirty="0"/>
              <a:t> over instructie:</a:t>
            </a:r>
            <a:r>
              <a:rPr lang="nl-BE" baseline="0" dirty="0"/>
              <a:t> </a:t>
            </a:r>
            <a:r>
              <a:rPr lang="nl-BE" dirty="0" err="1"/>
              <a:t>werkpost</a:t>
            </a:r>
            <a:r>
              <a:rPr lang="nl-BE" dirty="0"/>
              <a:t> www.napofilm.net/nl  (informatieoverlast)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3792-1469-45E3-AAC6-2E872290BC3E}" type="slidenum">
              <a:rPr lang="nl-BE" smtClean="0"/>
              <a:pPr/>
              <a:t>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047002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BE" dirty="0"/>
              <a:t>De wet stelt dat een palettruck</a:t>
            </a:r>
            <a:r>
              <a:rPr lang="nl-BE" baseline="0" dirty="0"/>
              <a:t> enkel toegelaten is als het een geringe hefhoogte heeft, dit wil zeggen een niet-stapelende heftruck. De palettruck die op de foto getoond wordt is dus niet toegelaten.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3792-1469-45E3-AAC6-2E872290BC3E}" type="slidenum">
              <a:rPr lang="nl-BE" smtClean="0"/>
              <a:pPr/>
              <a:t>27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961903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3792-1469-45E3-AAC6-2E872290BC3E}" type="slidenum">
              <a:rPr lang="nl-BE" smtClean="0"/>
              <a:pPr/>
              <a:t>28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047002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baseline="0" dirty="0"/>
          </a:p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3792-1469-45E3-AAC6-2E872290BC3E}" type="slidenum">
              <a:rPr lang="nl-BE" smtClean="0"/>
              <a:pPr/>
              <a:t>29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94246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3" descr="page-de-garde-3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-26988"/>
            <a:ext cx="9251951" cy="693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9409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4000"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1pPr>
            <a:lvl2pPr>
              <a:buFont typeface="Calibri" pitchFamily="34" charset="0"/>
              <a:buChar char="­"/>
              <a:defRPr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2pPr>
            <a:lvl3pPr>
              <a:defRPr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3pPr>
            <a:lvl4pPr>
              <a:buFont typeface="Calibri" pitchFamily="34" charset="0"/>
              <a:buChar char="­"/>
              <a:defRPr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4pPr>
            <a:lvl5pPr>
              <a:defRPr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317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8401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1pPr>
            <a:lvl2pPr>
              <a:buFont typeface="Calibri" pitchFamily="34" charset="0"/>
              <a:buChar char="­"/>
              <a:defRPr sz="24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3pPr>
            <a:lvl4pPr>
              <a:buFont typeface="Calibri" pitchFamily="34" charset="0"/>
              <a:buChar char="­"/>
              <a:defRPr sz="18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4pPr>
            <a:lvl5pPr>
              <a:defRPr sz="18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1pPr>
            <a:lvl2pPr>
              <a:buFont typeface="Calibri" pitchFamily="34" charset="0"/>
              <a:buChar char="­"/>
              <a:defRPr sz="24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3pPr>
            <a:lvl4pPr>
              <a:buFont typeface="Calibri" pitchFamily="34" charset="0"/>
              <a:buChar char="­"/>
              <a:defRPr sz="18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4pPr>
            <a:lvl5pPr>
              <a:defRPr sz="18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489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 b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1pPr>
            <a:lvl2pPr>
              <a:buFont typeface="Calibri" pitchFamily="34" charset="0"/>
              <a:buChar char="­"/>
              <a:defRPr sz="2000" b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2pPr>
            <a:lvl3pPr>
              <a:defRPr sz="1800" b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3pPr>
            <a:lvl4pPr>
              <a:buFont typeface="Calibri" pitchFamily="34" charset="0"/>
              <a:buChar char="­"/>
              <a:defRPr sz="1600" b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4pPr>
            <a:lvl5pPr>
              <a:defRPr sz="1600" b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1pPr>
            <a:lvl2pPr>
              <a:buFont typeface="Calibri" pitchFamily="34" charset="0"/>
              <a:buChar char="­"/>
              <a:defRPr sz="20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2pPr>
            <a:lvl3pPr>
              <a:defRPr sz="18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3pPr>
            <a:lvl4pPr>
              <a:buFont typeface="Calibri" pitchFamily="34" charset="0"/>
              <a:buChar char="­"/>
              <a:defRPr sz="16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634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720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1453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1pPr>
            <a:lvl2pPr>
              <a:buFont typeface="Calibri" pitchFamily="34" charset="0"/>
              <a:buChar char="­"/>
              <a:defRPr sz="28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3pPr>
            <a:lvl4pPr>
              <a:buFont typeface="Calibri" pitchFamily="34" charset="0"/>
              <a:buChar char="­"/>
              <a:defRPr sz="20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78623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82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1pPr>
            <a:lvl2pPr>
              <a:buFont typeface="Calibri" pitchFamily="34" charset="0"/>
              <a:buChar char="­"/>
              <a:defRPr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2pPr>
            <a:lvl3pPr>
              <a:defRPr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3pPr>
            <a:lvl4pPr>
              <a:buFont typeface="Calibri" pitchFamily="34" charset="0"/>
              <a:buChar char="­"/>
              <a:defRPr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4pPr>
            <a:lvl5pPr>
              <a:defRPr>
                <a:solidFill>
                  <a:schemeClr val="accent1">
                    <a:lumMod val="75000"/>
                  </a:schemeClr>
                </a:solidFill>
                <a:latin typeface="Calibri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07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696778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3" descr="page-de-garde-300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3" y="-26988"/>
            <a:ext cx="9251951" cy="693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46673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5536" y="6093296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154E0A3-ABE5-43FD-8917-ED33488B3682}" type="slidenum">
              <a:rPr lang="nl-B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‹N°›</a:t>
            </a:fld>
            <a:endParaRPr 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8591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86506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24578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61164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34851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88600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81563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56986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53832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98527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bas-page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41963"/>
            <a:ext cx="9144000" cy="131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bas-page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5541963"/>
            <a:ext cx="9144000" cy="131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472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kbenjobstudent.be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kbenjobstudent.be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werkpostfiche.be/" TargetMode="Externa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huttle-storage.s3.amazonaws.com/pi-jobstudent/20210628%20leidraad%20jobstudenten.pdf?1688389058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p-i.be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720" y="1484784"/>
            <a:ext cx="5616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Jobstudenten, werknemers van morgen</a:t>
            </a:r>
          </a:p>
        </p:txBody>
      </p:sp>
    </p:spTree>
    <p:extLst>
      <p:ext uri="{BB962C8B-B14F-4D97-AF65-F5344CB8AC3E}">
        <p14:creationId xmlns:p14="http://schemas.microsoft.com/office/powerpoint/2010/main" val="1555380534"/>
      </p:ext>
    </p:extLst>
  </p:cSld>
  <p:clrMapOvr>
    <a:masterClrMapping/>
  </p:clrMapOvr>
  <p:transition advTm="5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600" b="1" dirty="0"/>
              <a:t>Inhoud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l-BE" dirty="0"/>
              <a:t>Preventie en Interim</a:t>
            </a:r>
          </a:p>
          <a:p>
            <a:pPr marL="514350" indent="-514350">
              <a:buFont typeface="+mj-lt"/>
              <a:buAutoNum type="arabicPeriod"/>
            </a:pPr>
            <a:r>
              <a:rPr lang="nl-BE" dirty="0"/>
              <a:t>Jobstudent-uitzendkracht</a:t>
            </a:r>
          </a:p>
          <a:p>
            <a:pPr marL="514350" indent="-514350">
              <a:buFont typeface="+mj-lt"/>
              <a:buAutoNum type="arabicPeriod"/>
            </a:pPr>
            <a:r>
              <a:rPr lang="nl-BE" dirty="0"/>
              <a:t>Toegelaten werk voor jobstudenten</a:t>
            </a:r>
          </a:p>
          <a:p>
            <a:pPr marL="514350" indent="-514350">
              <a:buFont typeface="+mj-lt"/>
              <a:buAutoNum type="arabicPeriod"/>
            </a:pPr>
            <a:r>
              <a:rPr lang="nl-BE" dirty="0"/>
              <a:t>Transportwerktuigen</a:t>
            </a:r>
          </a:p>
          <a:p>
            <a:pPr marL="514350" indent="-514350">
              <a:buFont typeface="+mj-lt"/>
              <a:buAutoNum type="arabicPeriod"/>
            </a:pPr>
            <a:endParaRPr lang="nl-BE" dirty="0"/>
          </a:p>
          <a:p>
            <a:endParaRPr lang="nl-BE" dirty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88677988"/>
      </p:ext>
    </p:extLst>
  </p:cSld>
  <p:clrMapOvr>
    <a:masterClrMapping/>
  </p:clrMapOvr>
  <p:transition advTm="5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51520" y="1842393"/>
            <a:ext cx="8712968" cy="2234679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endParaRPr lang="nl-BE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nl-BE" sz="2400" dirty="0">
                <a:cs typeface="Calibri" pitchFamily="34" charset="0"/>
              </a:rPr>
              <a:t>PREVENTIE EN INTERIM</a:t>
            </a:r>
            <a:endParaRPr lang="nl-BE" sz="24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b="1" dirty="0">
                <a:solidFill>
                  <a:schemeClr val="accent6">
                    <a:lumMod val="75000"/>
                  </a:schemeClr>
                </a:solidFill>
              </a:rPr>
              <a:t>Jobstudenten, werknemers van morgen</a:t>
            </a:r>
          </a:p>
        </p:txBody>
      </p:sp>
    </p:spTree>
    <p:extLst>
      <p:ext uri="{BB962C8B-B14F-4D97-AF65-F5344CB8AC3E}">
        <p14:creationId xmlns:p14="http://schemas.microsoft.com/office/powerpoint/2010/main" val="3200865881"/>
      </p:ext>
    </p:extLst>
  </p:cSld>
  <p:clrMapOvr>
    <a:masterClrMapping/>
  </p:clrMapOvr>
  <p:transition advTm="5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chemeClr val="tx2">
                    <a:lumMod val="75000"/>
                  </a:schemeClr>
                </a:solidFill>
              </a:rPr>
              <a:t>Preventie en Interim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/>
          <a:lstStyle/>
          <a:p>
            <a:pPr marL="571500" indent="-457200"/>
            <a:r>
              <a:rPr lang="nl-BE" sz="2800" dirty="0"/>
              <a:t>Centrale preventiedienst voor de uitzendsector PI</a:t>
            </a:r>
          </a:p>
          <a:p>
            <a:pPr marL="571500" indent="-457200"/>
            <a:r>
              <a:rPr lang="nl-BE" sz="2800" dirty="0"/>
              <a:t>Missie: preventie van ongevallen en verbetering van welzijn bij tewerkstelling van uitzendkrachten.</a:t>
            </a:r>
          </a:p>
          <a:p>
            <a:pPr marL="571500" indent="-457200"/>
            <a:r>
              <a:rPr lang="nl-BE" sz="2800" dirty="0"/>
              <a:t>PI richt zich tot:</a:t>
            </a:r>
          </a:p>
          <a:p>
            <a:pPr marL="971550" lvl="1" indent="-457200">
              <a:buFont typeface="Arial" pitchFamily="34" charset="0"/>
              <a:buChar char="•"/>
            </a:pPr>
            <a:r>
              <a:rPr lang="nl-BE" sz="2400" dirty="0"/>
              <a:t>Ondernemingen</a:t>
            </a:r>
          </a:p>
          <a:p>
            <a:pPr marL="971550" lvl="1" indent="-457200">
              <a:buFont typeface="Arial" pitchFamily="34" charset="0"/>
              <a:buChar char="•"/>
            </a:pPr>
            <a:r>
              <a:rPr lang="nl-BE" sz="2400" dirty="0"/>
              <a:t>Uitzendbureaus</a:t>
            </a:r>
          </a:p>
          <a:p>
            <a:pPr marL="971550" lvl="1" indent="-457200">
              <a:buFont typeface="Arial" pitchFamily="34" charset="0"/>
              <a:buChar char="•"/>
            </a:pPr>
            <a:r>
              <a:rPr lang="nl-BE" sz="2400" dirty="0"/>
              <a:t>Diensten voor preventie en bescherming op het werk</a:t>
            </a:r>
          </a:p>
          <a:p>
            <a:pPr marL="971550" lvl="1" indent="-457200">
              <a:buFont typeface="Arial" pitchFamily="34" charset="0"/>
              <a:buChar char="•"/>
            </a:pPr>
            <a:r>
              <a:rPr lang="nl-BE" sz="2400" dirty="0"/>
              <a:t>Uitzendkrachten, jobstudenten</a:t>
            </a:r>
          </a:p>
          <a:p>
            <a:pPr marL="0" indent="0">
              <a:buNone/>
            </a:pPr>
            <a:endParaRPr lang="nl-BE" sz="2400" dirty="0"/>
          </a:p>
          <a:p>
            <a:pPr marL="0" indent="0">
              <a:buNone/>
            </a:pPr>
            <a:endParaRPr lang="nl-BE" sz="3000" b="1" dirty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"/>
            </a:pPr>
            <a:endParaRPr lang="nl-BE" sz="3000" b="1" dirty="0">
              <a:solidFill>
                <a:srgbClr val="FF0000"/>
              </a:solidFill>
            </a:endParaRPr>
          </a:p>
          <a:p>
            <a:pPr lvl="1">
              <a:defRPr/>
            </a:pPr>
            <a:endParaRPr lang="nl-BE" sz="2000" dirty="0"/>
          </a:p>
          <a:p>
            <a:pPr>
              <a:buFont typeface="Wingdings" pitchFamily="2" charset="2"/>
              <a:buChar char=""/>
            </a:pPr>
            <a:endParaRPr lang="nl-BE" sz="2400" dirty="0"/>
          </a:p>
          <a:p>
            <a:pPr marL="0" indent="0">
              <a:buNone/>
            </a:pPr>
            <a:endParaRPr lang="nl-BE" sz="2800" dirty="0"/>
          </a:p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1602029"/>
      </p:ext>
    </p:extLst>
  </p:cSld>
  <p:clrMapOvr>
    <a:masterClrMapping/>
  </p:clrMapOvr>
  <p:transition advTm="5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268413"/>
            <a:ext cx="8229600" cy="4525962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nl-BE" dirty="0"/>
          </a:p>
          <a:p>
            <a:endParaRPr lang="nl-BE" dirty="0"/>
          </a:p>
          <a:p>
            <a:endParaRPr lang="nl-BE" dirty="0"/>
          </a:p>
          <a:p>
            <a:pPr marL="0" indent="0">
              <a:buNone/>
            </a:pPr>
            <a:endParaRPr lang="nl-BE" sz="24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-38185"/>
            <a:ext cx="56108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40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  <a:hlinkClick r:id="rId3"/>
              </a:rPr>
              <a:t>www.ikbenjobstudent.be</a:t>
            </a:r>
            <a:endParaRPr lang="nl-BE" sz="4000" b="1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1C97603-9C2A-CD65-DCE7-EB7B7CC7F9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664" y="591413"/>
            <a:ext cx="5414159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4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834D043-3B2C-93FA-E715-C5F96966B9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8073" y="874270"/>
            <a:ext cx="4627152" cy="329773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nl-BE" b="1" dirty="0">
                <a:solidFill>
                  <a:schemeClr val="accent1">
                    <a:lumMod val="75000"/>
                  </a:schemeClr>
                </a:solidFill>
                <a:cs typeface="Calibri" pitchFamily="34" charset="0"/>
              </a:rPr>
              <a:t>Website</a:t>
            </a:r>
            <a:r>
              <a:rPr lang="nl-BE" b="1" dirty="0">
                <a:cs typeface="Calibri" pitchFamily="34" charset="0"/>
              </a:rPr>
              <a:t> Jobstudenten</a:t>
            </a:r>
            <a:endParaRPr lang="en-US" b="1" dirty="0">
              <a:cs typeface="Calibri" pitchFamily="34" charset="0"/>
            </a:endParaRPr>
          </a:p>
        </p:txBody>
      </p:sp>
      <p:sp>
        <p:nvSpPr>
          <p:cNvPr id="26626" name="Content Placeholder 1"/>
          <p:cNvSpPr>
            <a:spLocks noGrp="1"/>
          </p:cNvSpPr>
          <p:nvPr>
            <p:ph idx="1"/>
          </p:nvPr>
        </p:nvSpPr>
        <p:spPr>
          <a:xfrm>
            <a:off x="395288" y="1268413"/>
            <a:ext cx="8229600" cy="4525962"/>
          </a:xfrm>
        </p:spPr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Wetgeving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 err="1">
                <a:solidFill>
                  <a:srgbClr val="FF0000"/>
                </a:solidFill>
              </a:rPr>
              <a:t>Circulaire</a:t>
            </a:r>
            <a:r>
              <a:rPr lang="en-US" dirty="0">
                <a:solidFill>
                  <a:srgbClr val="FF0000"/>
                </a:solidFill>
              </a:rPr>
              <a:t> PI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“</a:t>
            </a:r>
            <a:r>
              <a:rPr lang="en-US" dirty="0" err="1">
                <a:solidFill>
                  <a:srgbClr val="FF0000"/>
                </a:solidFill>
              </a:rPr>
              <a:t>naakte</a:t>
            </a:r>
            <a:r>
              <a:rPr lang="en-US" dirty="0">
                <a:solidFill>
                  <a:srgbClr val="FF0000"/>
                </a:solidFill>
              </a:rPr>
              <a:t>” </a:t>
            </a:r>
            <a:r>
              <a:rPr lang="en-US" dirty="0" err="1">
                <a:solidFill>
                  <a:srgbClr val="FF0000"/>
                </a:solidFill>
              </a:rPr>
              <a:t>wetgeving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>
                <a:solidFill>
                  <a:srgbClr val="FFC000"/>
                </a:solidFill>
              </a:rPr>
              <a:t>Preventietips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jobstudenten</a:t>
            </a:r>
            <a:endParaRPr lang="en-US" dirty="0">
              <a:solidFill>
                <a:srgbClr val="FFC000"/>
              </a:solidFill>
            </a:endParaRPr>
          </a:p>
          <a:p>
            <a:pPr lvl="1"/>
            <a:r>
              <a:rPr lang="en-US" dirty="0">
                <a:solidFill>
                  <a:srgbClr val="FFC000"/>
                </a:solidFill>
              </a:rPr>
              <a:t>Per </a:t>
            </a:r>
            <a:r>
              <a:rPr lang="en-US" dirty="0" err="1">
                <a:solidFill>
                  <a:srgbClr val="FFC000"/>
                </a:solidFill>
              </a:rPr>
              <a:t>functie</a:t>
            </a:r>
            <a:endParaRPr lang="en-US" dirty="0">
              <a:solidFill>
                <a:srgbClr val="FFC000"/>
              </a:solidFill>
            </a:endParaRPr>
          </a:p>
          <a:p>
            <a:pPr lvl="1"/>
            <a:r>
              <a:rPr lang="en-US" dirty="0">
                <a:solidFill>
                  <a:srgbClr val="FFC000"/>
                </a:solidFill>
              </a:rPr>
              <a:t>Per </a:t>
            </a:r>
            <a:r>
              <a:rPr lang="en-US" dirty="0" err="1">
                <a:solidFill>
                  <a:srgbClr val="FFC000"/>
                </a:solidFill>
              </a:rPr>
              <a:t>risico</a:t>
            </a:r>
            <a:endParaRPr lang="en-US" dirty="0">
              <a:solidFill>
                <a:srgbClr val="FFC000"/>
              </a:solidFill>
            </a:endParaRPr>
          </a:p>
          <a:p>
            <a:pPr lvl="1"/>
            <a:r>
              <a:rPr lang="en-US" dirty="0">
                <a:solidFill>
                  <a:srgbClr val="FFC000"/>
                </a:solidFill>
              </a:rPr>
              <a:t>In </a:t>
            </a:r>
            <a:r>
              <a:rPr lang="en-US" dirty="0" err="1">
                <a:solidFill>
                  <a:srgbClr val="FFC000"/>
                </a:solidFill>
              </a:rPr>
              <a:t>begrijpbare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taal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jongeren</a:t>
            </a:r>
            <a:endParaRPr lang="en-US" dirty="0">
              <a:solidFill>
                <a:srgbClr val="FFC000"/>
              </a:solidFill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837876"/>
      </p:ext>
    </p:extLst>
  </p:cSld>
  <p:clrMapOvr>
    <a:masterClrMapping/>
  </p:clrMapOvr>
  <p:transition spd="slow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chemeClr val="accent1">
                    <a:lumMod val="75000"/>
                  </a:schemeClr>
                </a:solidFill>
              </a:rPr>
              <a:t>www.ikbenjobstudent.be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nl-BE" sz="2800" dirty="0"/>
              <a:t>Een schatkamer aan tips om veilig aan de slag te gaan!</a:t>
            </a:r>
          </a:p>
          <a:p>
            <a:pPr lvl="1">
              <a:buFont typeface="Arial" pitchFamily="34" charset="0"/>
              <a:buChar char="•"/>
            </a:pPr>
            <a:r>
              <a:rPr lang="nl-BE" sz="2400" dirty="0"/>
              <a:t>Hoe gebruik ik een cutter?</a:t>
            </a:r>
          </a:p>
          <a:p>
            <a:pPr lvl="1">
              <a:buFont typeface="Arial" pitchFamily="34" charset="0"/>
              <a:buChar char="•"/>
            </a:pPr>
            <a:r>
              <a:rPr lang="nl-BE" sz="2400" dirty="0"/>
              <a:t>Hoe gebruik ik een transpallet?</a:t>
            </a:r>
          </a:p>
          <a:p>
            <a:pPr lvl="1">
              <a:buFont typeface="Arial" pitchFamily="34" charset="0"/>
              <a:buChar char="•"/>
            </a:pPr>
            <a:r>
              <a:rPr lang="nl-BE" sz="2400" dirty="0"/>
              <a:t>Hoe spaar ik mijn rug?</a:t>
            </a:r>
          </a:p>
          <a:p>
            <a:pPr lvl="1">
              <a:buFont typeface="Arial" pitchFamily="34" charset="0"/>
              <a:buChar char="•"/>
            </a:pPr>
            <a:r>
              <a:rPr lang="nl-BE" sz="2400" dirty="0"/>
              <a:t>Vlieg in de soep?</a:t>
            </a:r>
          </a:p>
          <a:p>
            <a:pPr lvl="1">
              <a:buFont typeface="Arial" pitchFamily="34" charset="0"/>
              <a:buChar char="•"/>
            </a:pPr>
            <a:r>
              <a:rPr lang="nl-BE" sz="2400" dirty="0"/>
              <a:t>Hygiëne in de horeca?</a:t>
            </a:r>
          </a:p>
          <a:p>
            <a:pPr lvl="1">
              <a:buFont typeface="Arial" pitchFamily="34" charset="0"/>
              <a:buChar char="•"/>
            </a:pPr>
            <a:r>
              <a:rPr lang="nl-BE" sz="2400" dirty="0"/>
              <a:t>Hoe gebruik ik persoonlijke beschermingsmiddelen?</a:t>
            </a:r>
          </a:p>
          <a:p>
            <a:pPr lvl="1">
              <a:buFont typeface="Arial" pitchFamily="34" charset="0"/>
              <a:buChar char="•"/>
            </a:pPr>
            <a:r>
              <a:rPr lang="nl-BE" sz="2400" dirty="0"/>
              <a:t>Hoe worden gevaarlijke stoffen aangeduid?</a:t>
            </a:r>
          </a:p>
          <a:p>
            <a:pPr lvl="1">
              <a:buFont typeface="Arial" pitchFamily="34" charset="0"/>
              <a:buChar char="•"/>
            </a:pPr>
            <a:r>
              <a:rPr lang="nl-BE" sz="2400" dirty="0"/>
              <a:t>Hoe ga ik om met lastige klanten?</a:t>
            </a:r>
          </a:p>
          <a:p>
            <a:pPr lvl="1">
              <a:buFont typeface="Arial" pitchFamily="34" charset="0"/>
              <a:buChar char="•"/>
            </a:pPr>
            <a:r>
              <a:rPr lang="nl-BE" sz="2400" dirty="0"/>
              <a:t>…</a:t>
            </a:r>
          </a:p>
          <a:p>
            <a:pPr marL="914400" lvl="2" indent="0">
              <a:buNone/>
            </a:pPr>
            <a:endParaRPr lang="nl-BE" sz="1600" dirty="0"/>
          </a:p>
          <a:p>
            <a:pPr marL="0" indent="0">
              <a:buNone/>
            </a:pPr>
            <a:endParaRPr lang="nl-BE" sz="2400" dirty="0"/>
          </a:p>
          <a:p>
            <a:pPr marL="0" indent="0">
              <a:buNone/>
            </a:pPr>
            <a:endParaRPr lang="nl-BE" sz="3000" b="1" dirty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"/>
            </a:pPr>
            <a:endParaRPr lang="nl-BE" sz="3000" b="1" dirty="0">
              <a:solidFill>
                <a:srgbClr val="FF0000"/>
              </a:solidFill>
            </a:endParaRPr>
          </a:p>
          <a:p>
            <a:pPr lvl="1">
              <a:defRPr/>
            </a:pPr>
            <a:endParaRPr lang="nl-BE" sz="2000" dirty="0"/>
          </a:p>
          <a:p>
            <a:pPr>
              <a:buFont typeface="Wingdings" pitchFamily="2" charset="2"/>
              <a:buChar char=""/>
            </a:pPr>
            <a:endParaRPr lang="nl-BE" sz="2400" dirty="0"/>
          </a:p>
          <a:p>
            <a:pPr marL="0" indent="0">
              <a:buNone/>
            </a:pPr>
            <a:endParaRPr lang="nl-BE" sz="2800" dirty="0"/>
          </a:p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725589483"/>
      </p:ext>
    </p:extLst>
  </p:cSld>
  <p:clrMapOvr>
    <a:masterClrMapping/>
  </p:clrMapOvr>
  <p:transition advTm="5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>
                <a:hlinkClick r:id="rId3"/>
              </a:rPr>
              <a:t>www.ikbenjobstudent.be</a:t>
            </a:r>
            <a:br>
              <a:rPr lang="nl-BE" dirty="0"/>
            </a:b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BE" dirty="0"/>
              <a:t>Welke jobs zijn toegelaten?</a:t>
            </a:r>
          </a:p>
          <a:p>
            <a:r>
              <a:rPr lang="nl-BE" dirty="0"/>
              <a:t>Wat mag een jobstudent niet doen?</a:t>
            </a:r>
          </a:p>
          <a:p>
            <a:r>
              <a:rPr lang="nl-BE" dirty="0"/>
              <a:t>Hoe zit het met medisch onderzoek?</a:t>
            </a:r>
          </a:p>
          <a:p>
            <a:r>
              <a:rPr lang="nl-BE" dirty="0"/>
              <a:t>Wat is uitzendarbeid?</a:t>
            </a:r>
          </a:p>
          <a:p>
            <a:endParaRPr lang="nl-B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617430"/>
            <a:ext cx="3034782" cy="4403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9561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51520" y="1842393"/>
            <a:ext cx="8712968" cy="2234679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endParaRPr lang="nl-BE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2"/>
            </a:pPr>
            <a:r>
              <a:rPr lang="nl-BE" sz="2400" dirty="0">
                <a:cs typeface="Calibri" pitchFamily="34" charset="0"/>
              </a:rPr>
              <a:t>JOBSTUDENT-uitzendkracht</a:t>
            </a:r>
            <a:endParaRPr lang="nl-BE" sz="24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b="1" dirty="0">
                <a:solidFill>
                  <a:schemeClr val="accent6">
                    <a:lumMod val="75000"/>
                  </a:schemeClr>
                </a:solidFill>
              </a:rPr>
              <a:t>Jobstudenten, werknemers van morgen</a:t>
            </a:r>
          </a:p>
        </p:txBody>
      </p:sp>
    </p:spTree>
    <p:extLst>
      <p:ext uri="{BB962C8B-B14F-4D97-AF65-F5344CB8AC3E}">
        <p14:creationId xmlns:p14="http://schemas.microsoft.com/office/powerpoint/2010/main" val="148925460"/>
      </p:ext>
    </p:extLst>
  </p:cSld>
  <p:clrMapOvr>
    <a:masterClrMapping/>
  </p:clrMapOvr>
  <p:transition advTm="5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5816" y="620688"/>
            <a:ext cx="2308042" cy="83099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Jobstudent-uitzendkracht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31672" y="3068960"/>
            <a:ext cx="2376264" cy="7386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Onderneming</a:t>
            </a:r>
          </a:p>
          <a:p>
            <a:pPr algn="ctr"/>
            <a:endParaRPr lang="nl-BE" dirty="0"/>
          </a:p>
        </p:txBody>
      </p:sp>
      <p:sp>
        <p:nvSpPr>
          <p:cNvPr id="7" name="TextBox 6"/>
          <p:cNvSpPr txBox="1"/>
          <p:nvPr/>
        </p:nvSpPr>
        <p:spPr>
          <a:xfrm>
            <a:off x="539552" y="3068960"/>
            <a:ext cx="2093091" cy="7386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Uitzendbureau</a:t>
            </a:r>
          </a:p>
          <a:p>
            <a:pPr algn="ctr"/>
            <a:endParaRPr lang="nl-BE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2195241" y="1385469"/>
            <a:ext cx="1181668" cy="16168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716744" y="1419402"/>
            <a:ext cx="1294921" cy="15829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2786075" y="3140968"/>
            <a:ext cx="27309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 rot="3097847">
            <a:off x="4611684" y="1845374"/>
            <a:ext cx="1506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>
                <a:latin typeface="Calibri" pitchFamily="34" charset="0"/>
                <a:cs typeface="Calibri" pitchFamily="34" charset="0"/>
              </a:rPr>
              <a:t>Hier ga je aan de slag</a:t>
            </a:r>
          </a:p>
        </p:txBody>
      </p:sp>
      <p:sp>
        <p:nvSpPr>
          <p:cNvPr id="19" name="TextBox 18"/>
          <p:cNvSpPr txBox="1"/>
          <p:nvPr/>
        </p:nvSpPr>
        <p:spPr>
          <a:xfrm rot="18350435">
            <a:off x="1880865" y="1900760"/>
            <a:ext cx="1761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000" dirty="0">
                <a:latin typeface="Calibri" pitchFamily="34" charset="0"/>
                <a:cs typeface="Calibri" pitchFamily="34" charset="0"/>
              </a:rPr>
              <a:t>Hier zoek je werk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52752" y="2527673"/>
            <a:ext cx="2475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>
                <a:latin typeface="Calibri" pitchFamily="34" charset="0"/>
                <a:cs typeface="Calibri" pitchFamily="34" charset="0"/>
              </a:rPr>
              <a:t>Onderneming vraagt jobstudenten aan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562" y="4586352"/>
            <a:ext cx="8587893" cy="23821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nl-BE" sz="24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Het uitzendbureau ondertekent je </a:t>
            </a:r>
            <a:r>
              <a:rPr lang="nl-BE" sz="2400" u="sng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arbeidsovereenkomst</a:t>
            </a:r>
            <a:r>
              <a:rPr lang="nl-BE" sz="24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 en verschaft je een </a:t>
            </a:r>
            <a:r>
              <a:rPr lang="nl-BE" sz="2400" u="sng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werkpostfiche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nl-BE" sz="24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De onderneming doet </a:t>
            </a:r>
            <a:r>
              <a:rPr lang="nl-BE" sz="2400" u="sng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toezicht</a:t>
            </a:r>
            <a:r>
              <a:rPr lang="nl-BE" sz="24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 op de arbeid die je verricht: </a:t>
            </a:r>
            <a:br>
              <a:rPr lang="nl-BE" sz="24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</a:br>
            <a:r>
              <a:rPr lang="nl-BE" sz="24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o.m. je prestaties, naleving van de veiligheidsinstructies</a:t>
            </a:r>
          </a:p>
          <a:p>
            <a:pPr marL="342900" indent="-342900" algn="ctr">
              <a:buFont typeface="Arial" pitchFamily="34" charset="0"/>
              <a:buChar char="•"/>
            </a:pPr>
            <a:endParaRPr lang="nl-BE" sz="2400" dirty="0">
              <a:latin typeface="Calibri" pitchFamily="34" charset="0"/>
              <a:cs typeface="Calibri" pitchFamily="34" charset="0"/>
            </a:endParaRPr>
          </a:p>
          <a:p>
            <a:pPr algn="ctr"/>
            <a:endParaRPr lang="nl-BE" sz="2400" u="sng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804063" y="3695723"/>
            <a:ext cx="269497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771800" y="3718773"/>
            <a:ext cx="2927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>
                <a:latin typeface="Calibri" pitchFamily="34" charset="0"/>
                <a:cs typeface="Calibri" pitchFamily="34" charset="0"/>
              </a:rPr>
              <a:t>Uitzendbureau zoekt en levert  jobstudenten</a:t>
            </a:r>
          </a:p>
        </p:txBody>
      </p:sp>
    </p:spTree>
    <p:extLst>
      <p:ext uri="{BB962C8B-B14F-4D97-AF65-F5344CB8AC3E}">
        <p14:creationId xmlns:p14="http://schemas.microsoft.com/office/powerpoint/2010/main" val="2952962396"/>
      </p:ext>
    </p:extLst>
  </p:cSld>
  <p:clrMapOvr>
    <a:masterClrMapping/>
  </p:clrMapOvr>
  <p:transition advTm="5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chemeClr val="accent1">
                    <a:lumMod val="75000"/>
                  </a:schemeClr>
                </a:solidFill>
              </a:rPr>
              <a:t>Jobstudent-uitzendkracht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sz="2800" dirty="0"/>
              <a:t>Een uitzendkracht heeft recht op dezelfde </a:t>
            </a:r>
            <a:r>
              <a:rPr lang="nl-BE" sz="2800" b="1" dirty="0"/>
              <a:t>bescherming</a:t>
            </a:r>
            <a:r>
              <a:rPr lang="nl-BE" sz="2800" dirty="0"/>
              <a:t> als de andere werknemers op gebied van </a:t>
            </a:r>
            <a:r>
              <a:rPr lang="nl-BE" sz="2800" b="1" dirty="0"/>
              <a:t>welzijn</a:t>
            </a:r>
            <a:r>
              <a:rPr lang="nl-BE" sz="2800" dirty="0"/>
              <a:t>:</a:t>
            </a:r>
          </a:p>
          <a:p>
            <a:pPr lvl="1">
              <a:buFont typeface="Wingdings"/>
              <a:buChar char="è"/>
            </a:pPr>
            <a:r>
              <a:rPr lang="nl-BE" b="1" dirty="0">
                <a:sym typeface="Wingdings"/>
              </a:rPr>
              <a:t> Bescherming </a:t>
            </a:r>
            <a:endParaRPr lang="nl-BE" dirty="0">
              <a:sym typeface="Wingdings"/>
            </a:endParaRPr>
          </a:p>
          <a:p>
            <a:pPr lvl="2"/>
            <a:r>
              <a:rPr lang="nl-BE" dirty="0">
                <a:sym typeface="Wingdings"/>
              </a:rPr>
              <a:t>Veiligheidsschoenen,…</a:t>
            </a:r>
          </a:p>
          <a:p>
            <a:pPr lvl="2"/>
            <a:r>
              <a:rPr lang="nl-BE" dirty="0">
                <a:sym typeface="Wingdings"/>
              </a:rPr>
              <a:t>Voorafgaande opleiding</a:t>
            </a:r>
          </a:p>
          <a:p>
            <a:pPr lvl="2"/>
            <a:r>
              <a:rPr lang="nl-BE" dirty="0">
                <a:sym typeface="Wingdings"/>
              </a:rPr>
              <a:t>Begeleiding door een ervaren werknemer, ….</a:t>
            </a:r>
          </a:p>
          <a:p>
            <a:pPr lvl="2"/>
            <a:r>
              <a:rPr lang="nl-BE" dirty="0">
                <a:sym typeface="Wingdings"/>
              </a:rPr>
              <a:t>….</a:t>
            </a:r>
          </a:p>
          <a:p>
            <a:pPr marL="514350" lvl="1" indent="0">
              <a:buNone/>
            </a:pPr>
            <a:endParaRPr lang="nl-BE" sz="2400" dirty="0"/>
          </a:p>
          <a:p>
            <a:pPr>
              <a:buFont typeface="Wingdings" pitchFamily="2" charset="2"/>
              <a:buChar char=""/>
            </a:pPr>
            <a:endParaRPr lang="nl-BE" sz="1600" dirty="0"/>
          </a:p>
          <a:p>
            <a:pPr marL="914400" lvl="2" indent="0">
              <a:buNone/>
            </a:pPr>
            <a:endParaRPr lang="nl-BE" sz="1600" dirty="0"/>
          </a:p>
          <a:p>
            <a:pPr marL="0" indent="0">
              <a:buNone/>
            </a:pPr>
            <a:endParaRPr lang="nl-BE" sz="2400" dirty="0"/>
          </a:p>
          <a:p>
            <a:pPr marL="0" indent="0">
              <a:buNone/>
            </a:pPr>
            <a:endParaRPr lang="nl-BE" sz="3000" b="1" dirty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"/>
            </a:pPr>
            <a:endParaRPr lang="nl-BE" sz="3000" b="1" dirty="0">
              <a:solidFill>
                <a:srgbClr val="FF0000"/>
              </a:solidFill>
            </a:endParaRPr>
          </a:p>
          <a:p>
            <a:pPr lvl="1">
              <a:defRPr/>
            </a:pPr>
            <a:endParaRPr lang="nl-BE" sz="2000" dirty="0"/>
          </a:p>
          <a:p>
            <a:pPr>
              <a:buFont typeface="Wingdings" pitchFamily="2" charset="2"/>
              <a:buChar char=""/>
            </a:pPr>
            <a:endParaRPr lang="nl-BE" sz="2400" dirty="0"/>
          </a:p>
          <a:p>
            <a:pPr marL="0" indent="0">
              <a:buNone/>
            </a:pPr>
            <a:endParaRPr lang="nl-BE" sz="2800" dirty="0"/>
          </a:p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912274486"/>
      </p:ext>
    </p:extLst>
  </p:cSld>
  <p:clrMapOvr>
    <a:masterClrMapping/>
  </p:clrMapOvr>
  <p:transition advTm="5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chemeClr val="accent1">
                    <a:lumMod val="75000"/>
                  </a:schemeClr>
                </a:solidFill>
              </a:rPr>
              <a:t>Jobstudent-uitzendkracht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sz="2800" dirty="0"/>
              <a:t>Het uitzendbureau beschikt over alle relevante informatie over je </a:t>
            </a:r>
            <a:r>
              <a:rPr lang="nl-BE" sz="2800" dirty="0" err="1"/>
              <a:t>studentenjob</a:t>
            </a:r>
            <a:r>
              <a:rPr lang="nl-BE" sz="2800" dirty="0"/>
              <a:t>:</a:t>
            </a:r>
          </a:p>
          <a:p>
            <a:pPr lvl="1">
              <a:buFont typeface="Arial" pitchFamily="34" charset="0"/>
              <a:buChar char="•"/>
            </a:pPr>
            <a:r>
              <a:rPr lang="nl-BE" dirty="0"/>
              <a:t>Functie-inhoud en taken</a:t>
            </a:r>
          </a:p>
          <a:p>
            <a:pPr lvl="1">
              <a:buFont typeface="Arial" pitchFamily="34" charset="0"/>
              <a:buChar char="•"/>
            </a:pPr>
            <a:r>
              <a:rPr lang="nl-BE" dirty="0"/>
              <a:t>Veiligheidsinstructies</a:t>
            </a:r>
          </a:p>
          <a:p>
            <a:pPr lvl="1">
              <a:buFont typeface="Arial" pitchFamily="34" charset="0"/>
              <a:buChar char="•"/>
            </a:pPr>
            <a:r>
              <a:rPr lang="nl-BE" dirty="0"/>
              <a:t>Voorafgaande opleiding</a:t>
            </a:r>
          </a:p>
          <a:p>
            <a:pPr lvl="1">
              <a:buFont typeface="Arial" pitchFamily="34" charset="0"/>
              <a:buChar char="•"/>
            </a:pPr>
            <a:r>
              <a:rPr lang="nl-BE" dirty="0"/>
              <a:t>Persoonlijke beschermingsmiddelen</a:t>
            </a:r>
          </a:p>
          <a:p>
            <a:pPr lvl="1">
              <a:buFont typeface="Arial" pitchFamily="34" charset="0"/>
              <a:buChar char="•"/>
            </a:pPr>
            <a:r>
              <a:rPr lang="nl-BE" dirty="0"/>
              <a:t>Medisch toezicht nodig?</a:t>
            </a:r>
          </a:p>
          <a:p>
            <a:pPr lvl="1">
              <a:buFont typeface="Arial" pitchFamily="34" charset="0"/>
              <a:buChar char="•"/>
            </a:pPr>
            <a:r>
              <a:rPr lang="nl-BE" dirty="0"/>
              <a:t>De nodige contactgegevens</a:t>
            </a:r>
          </a:p>
          <a:p>
            <a:pPr>
              <a:buFont typeface="Wingdings" pitchFamily="2" charset="2"/>
              <a:buChar char=""/>
            </a:pPr>
            <a:endParaRPr lang="nl-BE" sz="1600" dirty="0"/>
          </a:p>
          <a:p>
            <a:pPr marL="914400" lvl="2" indent="0">
              <a:buNone/>
            </a:pPr>
            <a:endParaRPr lang="nl-BE" sz="1600" dirty="0"/>
          </a:p>
          <a:p>
            <a:pPr marL="0" indent="0">
              <a:buNone/>
            </a:pPr>
            <a:endParaRPr lang="nl-BE" sz="2400" dirty="0"/>
          </a:p>
          <a:p>
            <a:pPr marL="0" indent="0">
              <a:buNone/>
            </a:pPr>
            <a:endParaRPr lang="nl-BE" sz="3000" b="1" dirty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"/>
            </a:pPr>
            <a:endParaRPr lang="nl-BE" sz="3000" b="1" dirty="0">
              <a:solidFill>
                <a:srgbClr val="FF0000"/>
              </a:solidFill>
            </a:endParaRPr>
          </a:p>
          <a:p>
            <a:pPr lvl="1">
              <a:defRPr/>
            </a:pPr>
            <a:endParaRPr lang="nl-BE" sz="2000" dirty="0"/>
          </a:p>
          <a:p>
            <a:pPr>
              <a:buFont typeface="Wingdings" pitchFamily="2" charset="2"/>
              <a:buChar char=""/>
            </a:pPr>
            <a:endParaRPr lang="nl-BE" sz="2400" dirty="0"/>
          </a:p>
          <a:p>
            <a:pPr marL="0" indent="0">
              <a:buNone/>
            </a:pPr>
            <a:endParaRPr lang="nl-BE" sz="2800" dirty="0"/>
          </a:p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45522189"/>
      </p:ext>
    </p:extLst>
  </p:cSld>
  <p:clrMapOvr>
    <a:masterClrMapping/>
  </p:clrMapOvr>
  <p:transition advTm="5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chemeClr val="accent1">
                    <a:lumMod val="75000"/>
                  </a:schemeClr>
                </a:solidFill>
              </a:rPr>
              <a:t>Medisch toezicht nodig?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nl-BE" sz="2400" dirty="0"/>
              <a:t>Wanneer er gezondheidsrisico’s zijn waarvoor andere werknemers ook onder medisch toezicht staan</a:t>
            </a:r>
          </a:p>
          <a:p>
            <a:pPr marL="400050" lvl="1" indent="0">
              <a:buNone/>
            </a:pPr>
            <a:r>
              <a:rPr lang="nl-BE" sz="2400" dirty="0">
                <a:solidFill>
                  <a:schemeClr val="accent6">
                    <a:lumMod val="75000"/>
                  </a:schemeClr>
                </a:solidFill>
                <a:ea typeface="+mn-ea"/>
              </a:rPr>
              <a:t>Voorbeelden</a:t>
            </a:r>
            <a:br>
              <a:rPr lang="nl-BE" sz="2400" dirty="0">
                <a:solidFill>
                  <a:schemeClr val="accent6">
                    <a:lumMod val="75000"/>
                  </a:schemeClr>
                </a:solidFill>
                <a:ea typeface="+mn-ea"/>
              </a:rPr>
            </a:br>
            <a:r>
              <a:rPr lang="nl-BE" sz="2400" dirty="0">
                <a:solidFill>
                  <a:schemeClr val="accent6">
                    <a:lumMod val="75000"/>
                  </a:schemeClr>
                </a:solidFill>
                <a:ea typeface="+mn-ea"/>
              </a:rPr>
              <a:t>	</a:t>
            </a:r>
            <a:r>
              <a:rPr lang="nl-BE" sz="2400" dirty="0">
                <a:ea typeface="+mn-ea"/>
              </a:rPr>
              <a:t> Nachtarbeid (tussen 20 en 6 uur)</a:t>
            </a:r>
          </a:p>
          <a:p>
            <a:pPr marL="400050" lvl="1" indent="0">
              <a:buNone/>
            </a:pPr>
            <a:r>
              <a:rPr lang="nl-BE" sz="2400" dirty="0">
                <a:ea typeface="+mn-ea"/>
              </a:rPr>
              <a:t>	 Veiligheidspost, …</a:t>
            </a:r>
          </a:p>
          <a:p>
            <a:r>
              <a:rPr lang="nl-BE" sz="2400" dirty="0">
                <a:ea typeface="+mn-ea"/>
              </a:rPr>
              <a:t>Wanneer er risico’s specifiek voor jongeren zijn en je toch toegelaten wordt onder de strikte voorwaarden opgelegd door de regelgeving (enkel ≥ 18 jaar)</a:t>
            </a:r>
          </a:p>
          <a:p>
            <a:pPr marL="0" indent="0">
              <a:buNone/>
            </a:pPr>
            <a:r>
              <a:rPr lang="nl-BE" sz="2400" dirty="0"/>
              <a:t>      </a:t>
            </a:r>
            <a:r>
              <a:rPr lang="nl-BE" sz="2400" dirty="0">
                <a:solidFill>
                  <a:schemeClr val="accent6">
                    <a:lumMod val="75000"/>
                  </a:schemeClr>
                </a:solidFill>
              </a:rPr>
              <a:t>Voorbeelden</a:t>
            </a:r>
            <a:br>
              <a:rPr lang="nl-BE" sz="24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nl-BE" sz="2400" dirty="0">
                <a:solidFill>
                  <a:schemeClr val="accent6">
                    <a:lumMod val="75000"/>
                  </a:schemeClr>
                </a:solidFill>
              </a:rPr>
              <a:t>              </a:t>
            </a:r>
            <a:r>
              <a:rPr lang="nl-BE" sz="2400" dirty="0"/>
              <a:t>Lasser, schrijnwerker, ….</a:t>
            </a:r>
          </a:p>
          <a:p>
            <a:r>
              <a:rPr lang="nl-BE" sz="2400" dirty="0"/>
              <a:t>Bij je eerste tewerkstelling (wanneer je nog geen 18 jaar bent)</a:t>
            </a:r>
          </a:p>
          <a:p>
            <a:pPr marL="914400" lvl="2" indent="0">
              <a:buNone/>
            </a:pPr>
            <a:endParaRPr lang="nl-BE" sz="1600" dirty="0"/>
          </a:p>
          <a:p>
            <a:pPr marL="0" indent="0">
              <a:buNone/>
            </a:pPr>
            <a:endParaRPr lang="nl-BE" sz="2400" dirty="0"/>
          </a:p>
          <a:p>
            <a:pPr marL="0" indent="0">
              <a:buNone/>
            </a:pPr>
            <a:endParaRPr lang="nl-BE" sz="3000" b="1" dirty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"/>
            </a:pPr>
            <a:endParaRPr lang="nl-BE" sz="3000" b="1" dirty="0">
              <a:solidFill>
                <a:srgbClr val="FF0000"/>
              </a:solidFill>
            </a:endParaRPr>
          </a:p>
          <a:p>
            <a:pPr lvl="1">
              <a:defRPr/>
            </a:pPr>
            <a:endParaRPr lang="nl-BE" sz="2000" dirty="0"/>
          </a:p>
          <a:p>
            <a:pPr>
              <a:buFont typeface="Wingdings" pitchFamily="2" charset="2"/>
              <a:buChar char=""/>
            </a:pPr>
            <a:endParaRPr lang="nl-BE" sz="2400" dirty="0"/>
          </a:p>
          <a:p>
            <a:pPr marL="0" indent="0">
              <a:buNone/>
            </a:pPr>
            <a:endParaRPr lang="nl-BE" sz="2800" dirty="0"/>
          </a:p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157033311"/>
      </p:ext>
    </p:extLst>
  </p:cSld>
  <p:clrMapOvr>
    <a:masterClrMapping/>
  </p:clrMapOvr>
  <p:transition advTm="5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24846" y="-99392"/>
            <a:ext cx="44943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  <a:hlinkClick r:id="rId2"/>
              </a:rPr>
              <a:t>www.werkpostfiche.be</a:t>
            </a:r>
            <a:endParaRPr lang="nl-BE" sz="36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endParaRPr lang="nl-BE" dirty="0">
              <a:solidFill>
                <a:prstClr val="black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14BF2D3-E463-5834-2441-DD7D237772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692696"/>
            <a:ext cx="3744416" cy="535919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B2D95EC-B223-2A84-D152-CB3F65C680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4428" y="980728"/>
            <a:ext cx="3525499" cy="498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308596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pPr lvl="1" algn="l">
              <a:spcBef>
                <a:spcPts val="600"/>
              </a:spcBef>
              <a:spcAft>
                <a:spcPts val="1200"/>
              </a:spcAft>
              <a:defRPr/>
            </a:pPr>
            <a:br>
              <a:rPr lang="nl-BE" sz="2000" b="1" dirty="0">
                <a:solidFill>
                  <a:schemeClr val="accent6"/>
                </a:solidFill>
              </a:rPr>
            </a:br>
            <a:r>
              <a:rPr lang="nl-BE" sz="36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j-ea"/>
                <a:cs typeface="+mj-cs"/>
              </a:rPr>
              <a:t>Koninklijk Besluit Jongeren op het werk</a:t>
            </a:r>
            <a:br>
              <a:rPr lang="nl-BE" sz="36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j-ea"/>
                <a:cs typeface="+mj-cs"/>
              </a:rPr>
            </a:br>
            <a:endParaRPr lang="nl-BE" sz="36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nl-BE" dirty="0"/>
              <a:t>Dit KB bevat ook een </a:t>
            </a:r>
            <a:r>
              <a:rPr lang="nl-BE" b="1" dirty="0"/>
              <a:t>bijlage met een opsomming van verboden werkzaamheden</a:t>
            </a:r>
            <a:r>
              <a:rPr lang="nl-BE" dirty="0"/>
              <a:t>:</a:t>
            </a:r>
          </a:p>
          <a:p>
            <a:pPr marL="0" indent="0">
              <a:buNone/>
            </a:pPr>
            <a:r>
              <a:rPr lang="nl-BE" sz="1600" dirty="0"/>
              <a:t> </a:t>
            </a:r>
          </a:p>
          <a:p>
            <a:pPr marL="0" indent="0">
              <a:buNone/>
            </a:pPr>
            <a:r>
              <a:rPr lang="nl-BE" sz="2400" dirty="0">
                <a:hlinkClick r:id="rId3"/>
              </a:rPr>
              <a:t>Leidraad verboden werkzaamheden jobstudenten</a:t>
            </a:r>
            <a:endParaRPr lang="nl-BE" sz="2400" dirty="0"/>
          </a:p>
          <a:p>
            <a:pPr marL="0" indent="0">
              <a:buNone/>
            </a:pPr>
            <a:br>
              <a:rPr lang="nl-BE" dirty="0"/>
            </a:br>
            <a:r>
              <a:rPr lang="nl-BE" sz="2800" dirty="0"/>
              <a:t>Deze bijlage bevat slechts </a:t>
            </a:r>
            <a:r>
              <a:rPr lang="nl-BE" sz="2800" b="1" dirty="0"/>
              <a:t>voorbeelden</a:t>
            </a:r>
            <a:r>
              <a:rPr lang="nl-BE" sz="2800" dirty="0"/>
              <a:t> van arbeid </a:t>
            </a:r>
          </a:p>
          <a:p>
            <a:pPr marL="0" indent="0">
              <a:buNone/>
            </a:pPr>
            <a:r>
              <a:rPr lang="nl-BE" sz="2800" dirty="0"/>
              <a:t>die verboden is omwille van de specifieke </a:t>
            </a:r>
          </a:p>
          <a:p>
            <a:pPr marL="0" indent="0">
              <a:buNone/>
            </a:pPr>
            <a:r>
              <a:rPr lang="nl-BE" sz="2800" dirty="0"/>
              <a:t>risico’s voor jongeren.</a:t>
            </a:r>
          </a:p>
        </p:txBody>
      </p:sp>
    </p:spTree>
    <p:extLst>
      <p:ext uri="{BB962C8B-B14F-4D97-AF65-F5344CB8AC3E}">
        <p14:creationId xmlns:p14="http://schemas.microsoft.com/office/powerpoint/2010/main" val="913949463"/>
      </p:ext>
    </p:extLst>
  </p:cSld>
  <p:clrMapOvr>
    <a:masterClrMapping/>
  </p:clrMapOvr>
  <p:transition advTm="5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pPr lvl="1" algn="l">
              <a:spcBef>
                <a:spcPts val="600"/>
              </a:spcBef>
              <a:spcAft>
                <a:spcPts val="1200"/>
              </a:spcAft>
              <a:defRPr/>
            </a:pPr>
            <a:br>
              <a:rPr lang="nl-BE" sz="2000" b="1" dirty="0">
                <a:solidFill>
                  <a:schemeClr val="accent6"/>
                </a:solidFill>
              </a:rPr>
            </a:br>
            <a:r>
              <a:rPr lang="nl-BE" sz="36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+mj-ea"/>
                <a:cs typeface="+mj-cs"/>
              </a:rPr>
              <a:t>Koninklijk Besluit Jongeren op het werk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4525963"/>
          </a:xfrm>
        </p:spPr>
        <p:txBody>
          <a:bodyPr/>
          <a:lstStyle/>
          <a:p>
            <a:pPr>
              <a:buNone/>
              <a:defRPr/>
            </a:pPr>
            <a:r>
              <a:rPr lang="nl-BE" b="1" dirty="0"/>
              <a:t>Afwijkingen op de verbodsbepalingen:</a:t>
            </a:r>
          </a:p>
          <a:p>
            <a:pPr>
              <a:buNone/>
              <a:defRPr/>
            </a:pPr>
            <a:endParaRPr lang="nl-BE" b="1" dirty="0"/>
          </a:p>
          <a:p>
            <a:pPr>
              <a:buNone/>
              <a:defRPr/>
            </a:pPr>
            <a:r>
              <a:rPr lang="nl-BE" b="1" dirty="0"/>
              <a:t>    Voor jobstudenten: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nl-BE" sz="2400" dirty="0"/>
              <a:t>Je  bent minstens 18 jaar </a:t>
            </a:r>
            <a:r>
              <a:rPr lang="nl-BE" sz="2400" b="1" u="sng" dirty="0"/>
              <a:t>EN</a:t>
            </a:r>
            <a:endParaRPr lang="nl-BE" sz="2400" u="sng" dirty="0"/>
          </a:p>
          <a:p>
            <a:pPr lvl="1">
              <a:buFont typeface="Arial" pitchFamily="34" charset="0"/>
              <a:buChar char="•"/>
              <a:defRPr/>
            </a:pPr>
            <a:r>
              <a:rPr lang="nl-BE" sz="2400" dirty="0"/>
              <a:t>De job ligt in dezelfde richting als je studies</a:t>
            </a:r>
          </a:p>
          <a:p>
            <a:pPr marL="457200" lvl="1" indent="0">
              <a:buNone/>
              <a:defRPr/>
            </a:pPr>
            <a:endParaRPr lang="nl-BE" sz="2400" b="1" dirty="0"/>
          </a:p>
          <a:p>
            <a:pPr marL="400050" lvl="1" indent="0">
              <a:buNone/>
            </a:pPr>
            <a:r>
              <a:rPr lang="nl-BE" sz="2400" b="1" dirty="0">
                <a:solidFill>
                  <a:srgbClr val="FF0000"/>
                </a:solidFill>
                <a:sym typeface="Wingdings"/>
              </a:rPr>
              <a:t>Onder strikte voorwaarden</a:t>
            </a:r>
            <a:endParaRPr lang="nl-BE" sz="2400" b="1" dirty="0">
              <a:sym typeface="Wingdings"/>
            </a:endParaRPr>
          </a:p>
          <a:p>
            <a:pPr lvl="2" indent="-342900">
              <a:buFont typeface="Arial" pitchFamily="34" charset="0"/>
              <a:buChar char="•"/>
            </a:pPr>
            <a:r>
              <a:rPr lang="nl-BE" u="sng" dirty="0">
                <a:sym typeface="Wingdings"/>
              </a:rPr>
              <a:t>Niet</a:t>
            </a:r>
            <a:r>
              <a:rPr lang="nl-BE" dirty="0">
                <a:sym typeface="Wingdings"/>
              </a:rPr>
              <a:t> betrokken bij het besturen </a:t>
            </a:r>
            <a:br>
              <a:rPr lang="nl-BE" dirty="0">
                <a:sym typeface="Wingdings"/>
              </a:rPr>
            </a:br>
            <a:r>
              <a:rPr lang="nl-BE" dirty="0">
                <a:sym typeface="Wingdings"/>
              </a:rPr>
              <a:t>van gemotoriseerde transportwerktuigen</a:t>
            </a:r>
          </a:p>
          <a:p>
            <a:pPr lvl="2" indent="-342900">
              <a:buFont typeface="Arial" pitchFamily="34" charset="0"/>
              <a:buChar char="•"/>
            </a:pPr>
            <a:r>
              <a:rPr lang="nl-BE" dirty="0">
                <a:sym typeface="Wingdings"/>
              </a:rPr>
              <a:t>Medisch toezicht vereist</a:t>
            </a:r>
            <a:endParaRPr lang="nl-BE" dirty="0"/>
          </a:p>
          <a:p>
            <a:pPr marL="457200" lvl="1" indent="0">
              <a:buNone/>
              <a:defRPr/>
            </a:pPr>
            <a:endParaRPr lang="nl-BE" sz="2400" dirty="0"/>
          </a:p>
          <a:p>
            <a:pPr marL="0" indent="0">
              <a:buNone/>
            </a:pPr>
            <a:endParaRPr lang="nl-BE" sz="1600" dirty="0"/>
          </a:p>
        </p:txBody>
      </p:sp>
      <p:sp>
        <p:nvSpPr>
          <p:cNvPr id="4" name="Rectangle 3"/>
          <p:cNvSpPr/>
          <p:nvPr/>
        </p:nvSpPr>
        <p:spPr>
          <a:xfrm>
            <a:off x="611560" y="2060848"/>
            <a:ext cx="7344816" cy="39604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10505664"/>
      </p:ext>
    </p:extLst>
  </p:cSld>
  <p:clrMapOvr>
    <a:masterClrMapping/>
  </p:clrMapOvr>
  <p:transition advTm="5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51520" y="1842393"/>
            <a:ext cx="8712968" cy="2234679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endParaRPr lang="nl-BE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nl-BE" sz="2400" dirty="0">
                <a:cs typeface="Calibri" pitchFamily="34" charset="0"/>
              </a:rPr>
              <a:t>TOEGELATEN WERK VOOR JOBSTUDENTEN</a:t>
            </a:r>
            <a:endParaRPr lang="nl-BE" sz="24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b="1" dirty="0">
                <a:solidFill>
                  <a:schemeClr val="accent6">
                    <a:lumMod val="75000"/>
                  </a:schemeClr>
                </a:solidFill>
              </a:rPr>
              <a:t>Jobstudenten, werknemers van morgen</a:t>
            </a:r>
          </a:p>
        </p:txBody>
      </p:sp>
    </p:spTree>
    <p:extLst>
      <p:ext uri="{BB962C8B-B14F-4D97-AF65-F5344CB8AC3E}">
        <p14:creationId xmlns:p14="http://schemas.microsoft.com/office/powerpoint/2010/main" val="3960999312"/>
      </p:ext>
    </p:extLst>
  </p:cSld>
  <p:clrMapOvr>
    <a:masterClrMapping/>
  </p:clrMapOvr>
  <p:transition advTm="5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chemeClr val="accent1">
                    <a:lumMod val="75000"/>
                  </a:schemeClr>
                </a:solidFill>
              </a:rPr>
              <a:t>Regelgeving</a:t>
            </a:r>
            <a:endParaRPr lang="nl-BE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525963"/>
          </a:xfrm>
          <a:ln>
            <a:solidFill>
              <a:schemeClr val="bg1"/>
            </a:solidFill>
          </a:ln>
        </p:spPr>
        <p:txBody>
          <a:bodyPr/>
          <a:lstStyle/>
          <a:p>
            <a:pPr marL="0" indent="0">
              <a:buNone/>
            </a:pPr>
            <a:endParaRPr lang="nl-BE" b="1" dirty="0">
              <a:solidFill>
                <a:schemeClr val="accent6"/>
              </a:solidFill>
            </a:endParaRPr>
          </a:p>
          <a:p>
            <a:pPr marL="0" indent="0">
              <a:buNone/>
            </a:pPr>
            <a:r>
              <a:rPr lang="nl-BE" dirty="0"/>
              <a:t>Jongeren mogen geen arbeid verrichten met gevaar voor: </a:t>
            </a:r>
          </a:p>
          <a:p>
            <a:pPr>
              <a:buFont typeface="Arial" pitchFamily="34" charset="0"/>
              <a:buChar char="•"/>
            </a:pPr>
            <a:r>
              <a:rPr lang="nl-BE" dirty="0"/>
              <a:t>Lichamelijke belasting</a:t>
            </a:r>
          </a:p>
          <a:p>
            <a:pPr>
              <a:buFont typeface="Arial" pitchFamily="34" charset="0"/>
              <a:buChar char="•"/>
            </a:pPr>
            <a:r>
              <a:rPr lang="nl-BE" dirty="0"/>
              <a:t>Psychische belasting</a:t>
            </a:r>
          </a:p>
          <a:p>
            <a:pPr>
              <a:buFont typeface="Arial" pitchFamily="34" charset="0"/>
              <a:buChar char="•"/>
            </a:pPr>
            <a:r>
              <a:rPr lang="nl-BE" dirty="0"/>
              <a:t>Beperkt veiligheidsbewustzijn of onvoldoende opleiding</a:t>
            </a:r>
          </a:p>
          <a:p>
            <a:pPr>
              <a:buFont typeface="Arial" pitchFamily="34" charset="0"/>
              <a:buChar char="•"/>
            </a:pPr>
            <a:r>
              <a:rPr lang="nl-BE" dirty="0"/>
              <a:t>Ioniserende straling</a:t>
            </a:r>
          </a:p>
          <a:p>
            <a:pPr>
              <a:buFont typeface="Arial" pitchFamily="34" charset="0"/>
              <a:buChar char="•"/>
            </a:pPr>
            <a:r>
              <a:rPr lang="nl-BE" dirty="0"/>
              <a:t>Giftige of kankerverwekkende stoffen</a:t>
            </a:r>
          </a:p>
          <a:p>
            <a:pPr marL="0" indent="0">
              <a:buNone/>
            </a:pPr>
            <a:endParaRPr lang="nl-BE" dirty="0"/>
          </a:p>
          <a:p>
            <a:pPr marL="0" indent="0" algn="ctr">
              <a:buNone/>
            </a:pPr>
            <a:endParaRPr lang="nl-BE" dirty="0"/>
          </a:p>
          <a:p>
            <a:pPr marL="0" indent="0" algn="ctr">
              <a:buNone/>
            </a:pPr>
            <a:endParaRPr lang="nl-BE" dirty="0"/>
          </a:p>
          <a:p>
            <a:pPr marL="0" indent="0" algn="ctr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/>
              <a:t> 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5650054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9057" y="3823296"/>
            <a:ext cx="3759327" cy="2414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456056"/>
            <a:ext cx="2057400" cy="3044952"/>
          </a:xfrm>
          <a:prstGeom prst="rect">
            <a:avLst/>
          </a:prstGeom>
        </p:spPr>
      </p:pic>
      <p:pic>
        <p:nvPicPr>
          <p:cNvPr id="12" name="Picture 11" descr="stellingenbouw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320000">
            <a:off x="307079" y="2733413"/>
            <a:ext cx="3303270" cy="2476500"/>
          </a:xfrm>
          <a:prstGeom prst="rect">
            <a:avLst/>
          </a:prstGeom>
        </p:spPr>
      </p:pic>
      <p:pic>
        <p:nvPicPr>
          <p:cNvPr id="11" name="Picture 10" descr="bloedtransfusi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320000">
            <a:off x="3547584" y="662842"/>
            <a:ext cx="3268028" cy="20859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4212">
            <a:off x="630962" y="588046"/>
            <a:ext cx="2619375" cy="1743075"/>
          </a:xfrm>
          <a:prstGeom prst="rect">
            <a:avLst/>
          </a:prstGeom>
        </p:spPr>
      </p:pic>
      <p:sp>
        <p:nvSpPr>
          <p:cNvPr id="8" name="Multiply 7"/>
          <p:cNvSpPr/>
          <p:nvPr/>
        </p:nvSpPr>
        <p:spPr>
          <a:xfrm>
            <a:off x="-828600" y="-367825"/>
            <a:ext cx="10729192" cy="7725915"/>
          </a:xfrm>
          <a:prstGeom prst="mathMultiply">
            <a:avLst/>
          </a:prstGeom>
          <a:solidFill>
            <a:srgbClr val="FF0000">
              <a:alpha val="7000"/>
            </a:srgb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727659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260000">
            <a:off x="622484" y="795563"/>
            <a:ext cx="2717483" cy="1770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480000">
            <a:off x="2200636" y="1886249"/>
            <a:ext cx="3307468" cy="24788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0000">
            <a:off x="5004048" y="620688"/>
            <a:ext cx="3088640" cy="2316480"/>
          </a:xfrm>
          <a:prstGeom prst="rect">
            <a:avLst/>
          </a:prstGeom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60000">
            <a:off x="358439" y="3423255"/>
            <a:ext cx="2465256" cy="2712488"/>
          </a:xfrm>
          <a:prstGeom prst="rect">
            <a:avLst/>
          </a:prstGeom>
          <a:noFill/>
          <a:ln w="3810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840000">
            <a:off x="5030302" y="3555793"/>
            <a:ext cx="3121429" cy="234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2153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chemeClr val="accent1">
                    <a:lumMod val="75000"/>
                  </a:schemeClr>
                </a:solidFill>
              </a:rPr>
              <a:t>Studentenovereenkomst</a:t>
            </a:r>
            <a:endParaRPr lang="nl-BE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525963"/>
          </a:xfrm>
          <a:ln>
            <a:solidFill>
              <a:schemeClr val="bg1"/>
            </a:solidFill>
          </a:ln>
        </p:spPr>
        <p:txBody>
          <a:bodyPr/>
          <a:lstStyle/>
          <a:p>
            <a:pPr marL="0" indent="0">
              <a:buNone/>
            </a:pPr>
            <a:endParaRPr lang="nl-BE" b="1" dirty="0">
              <a:solidFill>
                <a:schemeClr val="accent6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nl-BE" dirty="0"/>
              <a:t>Maximale duur = 1 jaar</a:t>
            </a:r>
          </a:p>
          <a:p>
            <a:pPr>
              <a:buFont typeface="Arial" pitchFamily="34" charset="0"/>
              <a:buChar char="•"/>
            </a:pPr>
            <a:r>
              <a:rPr lang="nl-BE" dirty="0"/>
              <a:t>Uiterlijk getekend vóór de indiensttreding</a:t>
            </a:r>
          </a:p>
          <a:p>
            <a:pPr>
              <a:buFont typeface="Arial" pitchFamily="34" charset="0"/>
              <a:buChar char="•"/>
            </a:pPr>
            <a:r>
              <a:rPr lang="nl-BE" dirty="0"/>
              <a:t>Regelgeving betreffende de bescherming van jongeren op het werk is van toepassing</a:t>
            </a:r>
          </a:p>
          <a:p>
            <a:pPr marL="0" indent="0">
              <a:buNone/>
            </a:pPr>
            <a:r>
              <a:rPr lang="nl-BE" dirty="0"/>
              <a:t>   = Codex Welzijn op het Werk</a:t>
            </a:r>
            <a:br>
              <a:rPr lang="nl-BE" dirty="0"/>
            </a:br>
            <a:r>
              <a:rPr lang="nl-BE" dirty="0"/>
              <a:t>      Koninklijk Besluit Jongeren op het werk</a:t>
            </a:r>
          </a:p>
          <a:p>
            <a:pPr marL="0" indent="0">
              <a:buNone/>
            </a:pPr>
            <a:endParaRPr lang="nl-BE" dirty="0"/>
          </a:p>
          <a:p>
            <a:pPr marL="0" indent="0" algn="ctr">
              <a:buNone/>
            </a:pPr>
            <a:endParaRPr lang="nl-BE" dirty="0"/>
          </a:p>
          <a:p>
            <a:pPr marL="0" indent="0" algn="ctr">
              <a:buNone/>
            </a:pPr>
            <a:endParaRPr lang="nl-BE" dirty="0"/>
          </a:p>
          <a:p>
            <a:pPr marL="0" indent="0" algn="ctr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/>
              <a:t> 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1623975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51520" y="1842393"/>
            <a:ext cx="8712968" cy="2234679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endParaRPr lang="nl-BE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4"/>
            </a:pPr>
            <a:r>
              <a:rPr lang="nl-BE" sz="2400" dirty="0">
                <a:cs typeface="Calibri" pitchFamily="34" charset="0"/>
              </a:rPr>
              <a:t>TRANSPORTWERKTUIGEN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b="1" dirty="0">
                <a:solidFill>
                  <a:schemeClr val="accent6">
                    <a:lumMod val="75000"/>
                  </a:schemeClr>
                </a:solidFill>
              </a:rPr>
              <a:t>Jobstudenten, werknemers van morgen</a:t>
            </a:r>
          </a:p>
        </p:txBody>
      </p:sp>
    </p:spTree>
    <p:extLst>
      <p:ext uri="{BB962C8B-B14F-4D97-AF65-F5344CB8AC3E}">
        <p14:creationId xmlns:p14="http://schemas.microsoft.com/office/powerpoint/2010/main" val="149750939"/>
      </p:ext>
    </p:extLst>
  </p:cSld>
  <p:clrMapOvr>
    <a:masterClrMapping/>
  </p:clrMapOvr>
  <p:transition advTm="50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nl-BE" sz="36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nl-BE" sz="3600" b="1" dirty="0">
                <a:solidFill>
                  <a:schemeClr val="accent6"/>
                </a:solidFill>
              </a:rPr>
              <a:t> 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0432850"/>
              </p:ext>
            </p:extLst>
          </p:nvPr>
        </p:nvGraphicFramePr>
        <p:xfrm>
          <a:off x="1689943" y="908720"/>
          <a:ext cx="6194425" cy="313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6624828" imgH="3349447" progId="">
                  <p:embed/>
                </p:oleObj>
              </mc:Choice>
              <mc:Fallback>
                <p:oleObj name="Clip" r:id="rId3" imgW="6624828" imgH="334944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9943" y="908720"/>
                        <a:ext cx="6194425" cy="3132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Multiply 5"/>
          <p:cNvSpPr/>
          <p:nvPr/>
        </p:nvSpPr>
        <p:spPr>
          <a:xfrm>
            <a:off x="539552" y="44624"/>
            <a:ext cx="7632080" cy="4824536"/>
          </a:xfrm>
          <a:prstGeom prst="mathMultiply">
            <a:avLst>
              <a:gd name="adj1" fmla="val 378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41176" y="4476253"/>
            <a:ext cx="8507288" cy="1833067"/>
          </a:xfrm>
        </p:spPr>
        <p:txBody>
          <a:bodyPr/>
          <a:lstStyle/>
          <a:p>
            <a:pPr marL="0" indent="0">
              <a:buNone/>
            </a:pPr>
            <a:r>
              <a:rPr lang="nl-BE" dirty="0">
                <a:solidFill>
                  <a:srgbClr val="FF0000"/>
                </a:solidFill>
              </a:rPr>
              <a:t>Een heftruck besturen is verboden voor jongeren!</a:t>
            </a:r>
          </a:p>
        </p:txBody>
      </p:sp>
    </p:spTree>
    <p:extLst>
      <p:ext uri="{BB962C8B-B14F-4D97-AF65-F5344CB8AC3E}">
        <p14:creationId xmlns:p14="http://schemas.microsoft.com/office/powerpoint/2010/main" val="1406107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l">
              <a:spcBef>
                <a:spcPts val="600"/>
              </a:spcBef>
              <a:spcAft>
                <a:spcPts val="1200"/>
              </a:spcAft>
              <a:defRPr/>
            </a:pPr>
            <a:br>
              <a:rPr lang="nl-BE" sz="2000" b="1" dirty="0">
                <a:solidFill>
                  <a:schemeClr val="accent6"/>
                </a:solidFill>
              </a:rPr>
            </a:br>
            <a:r>
              <a:rPr lang="nl-BE" sz="2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nl-BE" sz="36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+mj-ea"/>
                <a:cs typeface="+mj-cs"/>
              </a:rPr>
              <a:t>Transpallet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3373232"/>
              </p:ext>
            </p:extLst>
          </p:nvPr>
        </p:nvGraphicFramePr>
        <p:xfrm>
          <a:off x="457200" y="1600200"/>
          <a:ext cx="82296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BE" sz="2400" dirty="0">
                          <a:latin typeface="Calibri" pitchFamily="34" charset="0"/>
                          <a:cs typeface="Calibri" pitchFamily="34" charset="0"/>
                        </a:rPr>
                        <a:t>Niet-gemotoriseerd:</a:t>
                      </a:r>
                    </a:p>
                    <a:p>
                      <a:r>
                        <a:rPr lang="nl-BE" sz="2400" baseline="0" dirty="0">
                          <a:latin typeface="Calibri" pitchFamily="34" charset="0"/>
                          <a:cs typeface="Calibri" pitchFamily="34" charset="0"/>
                        </a:rPr>
                        <a:t> manuele   transpallet</a:t>
                      </a:r>
                      <a:endParaRPr lang="nl-BE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2400" dirty="0">
                          <a:latin typeface="Calibri" pitchFamily="34" charset="0"/>
                          <a:cs typeface="Calibri" pitchFamily="34" charset="0"/>
                        </a:rPr>
                        <a:t>Gemotoriseerd:</a:t>
                      </a:r>
                      <a:r>
                        <a:rPr lang="nl-BE" sz="2400" baseline="0" dirty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br>
                        <a:rPr lang="nl-BE" sz="2400" baseline="0" dirty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nl-BE" sz="2400" baseline="0" dirty="0">
                          <a:latin typeface="Calibri" pitchFamily="34" charset="0"/>
                          <a:cs typeface="Calibri" pitchFamily="34" charset="0"/>
                        </a:rPr>
                        <a:t>elektrische transpallet</a:t>
                      </a:r>
                      <a:endParaRPr lang="nl-BE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dirty="0"/>
                    </a:p>
                    <a:p>
                      <a:endParaRPr lang="nl-BE" dirty="0"/>
                    </a:p>
                    <a:p>
                      <a:endParaRPr lang="nl-BE" dirty="0"/>
                    </a:p>
                    <a:p>
                      <a:endParaRPr lang="nl-BE" dirty="0"/>
                    </a:p>
                    <a:p>
                      <a:endParaRPr lang="nl-BE" dirty="0"/>
                    </a:p>
                    <a:p>
                      <a:endParaRPr lang="nl-BE" dirty="0"/>
                    </a:p>
                    <a:p>
                      <a:endParaRPr lang="nl-BE" dirty="0"/>
                    </a:p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dirty="0"/>
                        <a:t>Geen verbod voor jobstudenten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2400" dirty="0">
                          <a:latin typeface="Calibri" pitchFamily="34" charset="0"/>
                          <a:cs typeface="Calibri" pitchFamily="34" charset="0"/>
                        </a:rPr>
                        <a:t>Toegelaten mits je werkgever de strikte voorwaarden opgelegd door</a:t>
                      </a:r>
                      <a:r>
                        <a:rPr lang="nl-BE" sz="2400" baseline="0" dirty="0">
                          <a:latin typeface="Calibri" pitchFamily="34" charset="0"/>
                          <a:cs typeface="Calibri" pitchFamily="34" charset="0"/>
                        </a:rPr>
                        <a:t> de regelgeving respecteert</a:t>
                      </a:r>
                      <a:endParaRPr lang="nl-BE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4" descr="accompagnant o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541930"/>
            <a:ext cx="1829598" cy="1967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elektrische meerij-transpallet.bmp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345" y="2492897"/>
            <a:ext cx="1832095" cy="1656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700338"/>
            <a:ext cx="1895475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4308245"/>
      </p:ext>
    </p:extLst>
  </p:cSld>
  <p:clrMapOvr>
    <a:masterClrMapping/>
  </p:clrMapOvr>
  <p:transition advTm="5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764704"/>
            <a:ext cx="3140478" cy="41873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31829" y="1052736"/>
            <a:ext cx="2605790" cy="3895220"/>
          </a:xfrm>
          <a:prstGeom prst="rect">
            <a:avLst/>
          </a:prstGeom>
        </p:spPr>
      </p:pic>
      <p:sp>
        <p:nvSpPr>
          <p:cNvPr id="5" name="Multiply 4"/>
          <p:cNvSpPr/>
          <p:nvPr/>
        </p:nvSpPr>
        <p:spPr>
          <a:xfrm>
            <a:off x="-828600" y="-1035496"/>
            <a:ext cx="10729192" cy="7725915"/>
          </a:xfrm>
          <a:prstGeom prst="mathMultiply">
            <a:avLst/>
          </a:prstGeom>
          <a:solidFill>
            <a:srgbClr val="FF0000">
              <a:alpha val="7000"/>
            </a:srgb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/>
          <a:lstStyle/>
          <a:p>
            <a:pPr algn="ctr"/>
            <a:endParaRPr lang="nl-BE" dirty="0"/>
          </a:p>
          <a:p>
            <a:pPr algn="ctr"/>
            <a:endParaRPr lang="nl-BE" dirty="0"/>
          </a:p>
          <a:p>
            <a:pPr algn="ctr"/>
            <a:endParaRPr lang="nl-BE" dirty="0"/>
          </a:p>
          <a:p>
            <a:pPr algn="ctr"/>
            <a:endParaRPr lang="nl-BE" dirty="0"/>
          </a:p>
          <a:p>
            <a:pPr algn="ctr"/>
            <a:endParaRPr lang="nl-BE" dirty="0"/>
          </a:p>
          <a:p>
            <a:pPr marL="0" indent="0" algn="ctr">
              <a:buNone/>
            </a:pPr>
            <a:endParaRPr lang="nl-BE" dirty="0"/>
          </a:p>
          <a:p>
            <a:pPr marL="0" indent="0" algn="ctr">
              <a:buNone/>
            </a:pPr>
            <a:endParaRPr lang="nl-BE" sz="28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nl-BE" sz="2800" dirty="0">
                <a:solidFill>
                  <a:srgbClr val="FF0000"/>
                </a:solidFill>
              </a:rPr>
              <a:t>Transpallet gebruikt als hefwerktuig (reachtruck) </a:t>
            </a:r>
            <a:br>
              <a:rPr lang="nl-BE" sz="2800" dirty="0">
                <a:solidFill>
                  <a:srgbClr val="FF0000"/>
                </a:solidFill>
              </a:rPr>
            </a:br>
            <a:r>
              <a:rPr lang="nl-BE" sz="2800" dirty="0">
                <a:solidFill>
                  <a:srgbClr val="FF0000"/>
                </a:solidFill>
              </a:rPr>
              <a:t>is verboden voor jobstudenten</a:t>
            </a:r>
          </a:p>
        </p:txBody>
      </p:sp>
    </p:spTree>
    <p:extLst>
      <p:ext uri="{BB962C8B-B14F-4D97-AF65-F5344CB8AC3E}">
        <p14:creationId xmlns:p14="http://schemas.microsoft.com/office/powerpoint/2010/main" val="1360727379"/>
      </p:ext>
    </p:extLst>
  </p:cSld>
  <p:clrMapOvr>
    <a:masterClrMapping/>
  </p:clrMapOvr>
  <p:transition advTm="500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chemeClr val="tx2">
                    <a:lumMod val="75000"/>
                  </a:schemeClr>
                </a:solidFill>
              </a:rPr>
              <a:t>Algemene regel</a:t>
            </a:r>
            <a:endParaRPr lang="nl-BE" sz="3200" b="1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525963"/>
          </a:xfrm>
          <a:ln>
            <a:solidFill>
              <a:schemeClr val="bg1"/>
            </a:solidFill>
          </a:ln>
        </p:spPr>
        <p:txBody>
          <a:bodyPr/>
          <a:lstStyle/>
          <a:p>
            <a:pPr marL="0" indent="0">
              <a:buNone/>
            </a:pPr>
            <a:endParaRPr lang="nl-BE" b="1" dirty="0">
              <a:solidFill>
                <a:schemeClr val="accent6"/>
              </a:solidFill>
            </a:endParaRPr>
          </a:p>
          <a:p>
            <a:pPr marL="0" indent="0">
              <a:buNone/>
            </a:pPr>
            <a:r>
              <a:rPr lang="nl-BE" dirty="0"/>
              <a:t>Gemotoriseerde transportwerktuigen zijn steeds </a:t>
            </a:r>
            <a:r>
              <a:rPr lang="nl-BE" u="sng" dirty="0"/>
              <a:t>verboden </a:t>
            </a:r>
            <a:r>
              <a:rPr lang="nl-BE" dirty="0"/>
              <a:t>voor jongeren!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>
                <a:solidFill>
                  <a:srgbClr val="FF0000"/>
                </a:solidFill>
              </a:rPr>
              <a:t>Uitzondering</a:t>
            </a:r>
            <a:r>
              <a:rPr lang="nl-BE" dirty="0"/>
              <a:t>: elektrische transpallet met geringe hefhoogte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b="1" dirty="0">
                <a:solidFill>
                  <a:srgbClr val="FF0000"/>
                </a:solidFill>
              </a:rPr>
              <a:t>Geen andere uitzondering!</a:t>
            </a:r>
          </a:p>
          <a:p>
            <a:pPr marL="0" indent="0" algn="ctr">
              <a:buNone/>
            </a:pPr>
            <a:endParaRPr lang="nl-BE" dirty="0"/>
          </a:p>
          <a:p>
            <a:pPr marL="0" indent="0" algn="ctr">
              <a:buNone/>
            </a:pPr>
            <a:endParaRPr lang="nl-BE" dirty="0"/>
          </a:p>
          <a:p>
            <a:pPr marL="0" indent="0" algn="ctr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/>
              <a:t> 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5574451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688" y="769984"/>
            <a:ext cx="4672584" cy="3883152"/>
          </a:xfrm>
          <a:prstGeom prst="rect">
            <a:avLst/>
          </a:prstGeom>
        </p:spPr>
      </p:pic>
      <p:sp>
        <p:nvSpPr>
          <p:cNvPr id="5" name="Multiply 4"/>
          <p:cNvSpPr/>
          <p:nvPr/>
        </p:nvSpPr>
        <p:spPr>
          <a:xfrm>
            <a:off x="-828600" y="-1035496"/>
            <a:ext cx="10729192" cy="7725915"/>
          </a:xfrm>
          <a:prstGeom prst="mathMultiply">
            <a:avLst/>
          </a:prstGeom>
          <a:solidFill>
            <a:srgbClr val="FF0000">
              <a:alpha val="7000"/>
            </a:srgb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/>
          <a:lstStyle/>
          <a:p>
            <a:pPr algn="ctr"/>
            <a:endParaRPr lang="nl-BE" dirty="0"/>
          </a:p>
          <a:p>
            <a:pPr algn="ctr"/>
            <a:endParaRPr lang="nl-BE" dirty="0"/>
          </a:p>
          <a:p>
            <a:pPr algn="ctr"/>
            <a:endParaRPr lang="nl-BE" dirty="0"/>
          </a:p>
          <a:p>
            <a:pPr algn="ctr"/>
            <a:endParaRPr lang="nl-BE" dirty="0"/>
          </a:p>
          <a:p>
            <a:pPr algn="ctr"/>
            <a:endParaRPr lang="nl-BE" dirty="0"/>
          </a:p>
          <a:p>
            <a:pPr marL="0" indent="0" algn="ctr">
              <a:buNone/>
            </a:pPr>
            <a:endParaRPr lang="nl-BE" dirty="0"/>
          </a:p>
          <a:p>
            <a:pPr marL="0" indent="0" algn="ctr">
              <a:buNone/>
            </a:pPr>
            <a:endParaRPr lang="nl-BE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400754"/>
      </p:ext>
    </p:extLst>
  </p:cSld>
  <p:clrMapOvr>
    <a:masterClrMapping/>
  </p:clrMapOvr>
  <p:transition advTm="500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131078"/>
            <a:ext cx="2952328" cy="225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chemeClr val="tx2">
                    <a:lumMod val="75000"/>
                  </a:schemeClr>
                </a:solidFill>
              </a:rPr>
              <a:t>Tot slot</a:t>
            </a:r>
            <a:endParaRPr lang="nl-BE" sz="3200" b="1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43197"/>
            <a:ext cx="8229600" cy="4525963"/>
          </a:xfrm>
          <a:ln>
            <a:solidFill>
              <a:schemeClr val="bg1"/>
            </a:solidFill>
          </a:ln>
        </p:spPr>
        <p:txBody>
          <a:bodyPr/>
          <a:lstStyle/>
          <a:p>
            <a:pPr marL="0" indent="0">
              <a:buNone/>
            </a:pPr>
            <a:endParaRPr lang="nl-BE" b="1" dirty="0">
              <a:solidFill>
                <a:schemeClr val="accent6"/>
              </a:solidFill>
            </a:endParaRPr>
          </a:p>
          <a:p>
            <a:pPr marL="0" indent="0">
              <a:buNone/>
            </a:pPr>
            <a:r>
              <a:rPr lang="nl-BE" dirty="0"/>
              <a:t>Als jobstudent draag je zorg voor:</a:t>
            </a:r>
          </a:p>
          <a:p>
            <a:pPr>
              <a:buFont typeface="Arial" pitchFamily="34" charset="0"/>
              <a:buChar char="•"/>
            </a:pPr>
            <a:r>
              <a:rPr lang="nl-BE" dirty="0"/>
              <a:t>je eigen veiligheid en gezondheid</a:t>
            </a:r>
            <a:br>
              <a:rPr lang="nl-BE" dirty="0"/>
            </a:br>
            <a:r>
              <a:rPr lang="nl-BE" sz="2400" dirty="0"/>
              <a:t>bv. correct gebruik van persoonlijke beschermingsmiddelen</a:t>
            </a:r>
          </a:p>
          <a:p>
            <a:pPr>
              <a:buFont typeface="Arial" pitchFamily="34" charset="0"/>
              <a:buChar char="•"/>
            </a:pPr>
            <a:r>
              <a:rPr lang="nl-BE" dirty="0"/>
              <a:t>de veiligheid en de gezondheid van de andere werknemers</a:t>
            </a:r>
          </a:p>
          <a:p>
            <a:pPr marL="0" indent="0">
              <a:buNone/>
            </a:pPr>
            <a:r>
              <a:rPr lang="nl-BE" dirty="0"/>
              <a:t>    </a:t>
            </a:r>
            <a:r>
              <a:rPr lang="nl-BE" sz="2400" dirty="0"/>
              <a:t>bv. veiligheidsvoorzieningen niet uitschakelen</a:t>
            </a:r>
          </a:p>
          <a:p>
            <a:pPr marL="0" indent="0" algn="ctr">
              <a:buNone/>
            </a:pPr>
            <a:endParaRPr lang="nl-BE" dirty="0"/>
          </a:p>
          <a:p>
            <a:pPr marL="0" indent="0" algn="ctr">
              <a:buNone/>
            </a:pPr>
            <a:endParaRPr lang="nl-BE" dirty="0"/>
          </a:p>
          <a:p>
            <a:pPr marL="0" indent="0" algn="ctr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/>
              <a:t> 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/>
              <a:t>   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076" y="4090247"/>
            <a:ext cx="2154188" cy="2219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1617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1"/>
          <p:cNvSpPr>
            <a:spLocks noGrp="1"/>
          </p:cNvSpPr>
          <p:nvPr>
            <p:ph idx="1"/>
          </p:nvPr>
        </p:nvSpPr>
        <p:spPr>
          <a:xfrm>
            <a:off x="395288" y="1268413"/>
            <a:ext cx="8229600" cy="4525962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r>
              <a:rPr lang="fr-BE" dirty="0"/>
              <a:t>Preventie en </a:t>
            </a:r>
            <a:r>
              <a:rPr lang="fr-BE" dirty="0" err="1"/>
              <a:t>Interim</a:t>
            </a:r>
            <a:endParaRPr lang="fr-BE" dirty="0"/>
          </a:p>
          <a:p>
            <a:pPr marL="457200" lvl="1" indent="0">
              <a:buNone/>
            </a:pPr>
            <a:r>
              <a:rPr lang="fr-BE" sz="2400" dirty="0">
                <a:hlinkClick r:id="rId3"/>
              </a:rPr>
              <a:t>info@p-i.be</a:t>
            </a:r>
            <a:endParaRPr lang="fr-BE" sz="2400" dirty="0"/>
          </a:p>
          <a:p>
            <a:pPr lvl="1">
              <a:buFont typeface="Verdana" pitchFamily="34" charset="0"/>
              <a:buNone/>
            </a:pPr>
            <a:endParaRPr lang="fr-BE" sz="2400" dirty="0"/>
          </a:p>
          <a:p>
            <a:pPr marL="457200" lvl="1" indent="0">
              <a:buNone/>
            </a:pPr>
            <a:endParaRPr lang="fr-BE" sz="2400" dirty="0"/>
          </a:p>
          <a:p>
            <a:pPr lvl="1">
              <a:buFont typeface="Verdana" pitchFamily="34" charset="0"/>
              <a:buNone/>
            </a:pPr>
            <a:endParaRPr lang="fr-BE" sz="24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nl-BE" b="1" dirty="0">
                <a:cs typeface="Calibri" pitchFamily="34" charset="0"/>
              </a:rPr>
              <a:t>Vragen</a:t>
            </a:r>
            <a:endParaRPr lang="en-US" b="1" dirty="0">
              <a:cs typeface="Calibri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605088"/>
            <a:ext cx="4419600" cy="164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9044197"/>
      </p:ext>
    </p:extLst>
  </p:cSld>
  <p:clrMapOvr>
    <a:masterClrMapping/>
  </p:clrMapOvr>
  <p:transition advTm="5000"/>
</p:sld>
</file>

<file path=ppt/theme/theme1.xml><?xml version="1.0" encoding="utf-8"?>
<a:theme xmlns:a="http://schemas.openxmlformats.org/drawingml/2006/main" name="template PPT o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E28EA651FC534A8963000AFF4CBB74" ma:contentTypeVersion="18" ma:contentTypeDescription="Create a new document." ma:contentTypeScope="" ma:versionID="25edc6ef890ca52ca7a7f1aa1e24cde4">
  <xsd:schema xmlns:xsd="http://www.w3.org/2001/XMLSchema" xmlns:xs="http://www.w3.org/2001/XMLSchema" xmlns:p="http://schemas.microsoft.com/office/2006/metadata/properties" xmlns:ns2="4a5713cd-e46e-4c42-981c-7e6dd463605e" xmlns:ns3="1087e0cc-afe7-487f-aeb1-c3b41e758de3" targetNamespace="http://schemas.microsoft.com/office/2006/metadata/properties" ma:root="true" ma:fieldsID="d1742593cf212f04e3fab46bfff9f960" ns2:_="" ns3:_="">
    <xsd:import namespace="4a5713cd-e46e-4c42-981c-7e6dd463605e"/>
    <xsd:import namespace="1087e0cc-afe7-487f-aeb1-c3b41e758d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TaxCatchAll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5713cd-e46e-4c42-981c-7e6dd46360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fbf40f1-f343-4db6-a851-f5b7ac6bee7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87e0cc-afe7-487f-aeb1-c3b41e758de3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79b7ab58-6752-4076-bab6-ff68c2c8e3aa}" ma:internalName="TaxCatchAll" ma:showField="CatchAllData" ma:web="1087e0cc-afe7-487f-aeb1-c3b41e758d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a5713cd-e46e-4c42-981c-7e6dd463605e">
      <Terms xmlns="http://schemas.microsoft.com/office/infopath/2007/PartnerControls"/>
    </lcf76f155ced4ddcb4097134ff3c332f>
    <TaxCatchAll xmlns="1087e0cc-afe7-487f-aeb1-c3b41e758de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176E34A-F907-45AE-91F9-32F8E79503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5713cd-e46e-4c42-981c-7e6dd463605e"/>
    <ds:schemaRef ds:uri="1087e0cc-afe7-487f-aeb1-c3b41e758d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5EEF797-5892-4141-8943-4D6615D35571}">
  <ds:schemaRefs>
    <ds:schemaRef ds:uri="http://schemas.microsoft.com/office/2006/metadata/properties"/>
    <ds:schemaRef ds:uri="http://schemas.microsoft.com/office/infopath/2007/PartnerControls"/>
    <ds:schemaRef ds:uri="4a5713cd-e46e-4c42-981c-7e6dd463605e"/>
    <ds:schemaRef ds:uri="1087e0cc-afe7-487f-aeb1-c3b41e758de3"/>
  </ds:schemaRefs>
</ds:datastoreItem>
</file>

<file path=customXml/itemProps3.xml><?xml version="1.0" encoding="utf-8"?>
<ds:datastoreItem xmlns:ds="http://schemas.openxmlformats.org/officeDocument/2006/customXml" ds:itemID="{2F0D98D8-176C-402A-84C2-9D70266240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 PPT ok</Template>
  <TotalTime>11722</TotalTime>
  <Words>865</Words>
  <Application>Microsoft Office PowerPoint</Application>
  <PresentationFormat>Affichage à l'écran (4:3)</PresentationFormat>
  <Paragraphs>260</Paragraphs>
  <Slides>29</Slides>
  <Notes>28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7" baseType="lpstr">
      <vt:lpstr>Arial</vt:lpstr>
      <vt:lpstr>Calibri</vt:lpstr>
      <vt:lpstr>Verdana</vt:lpstr>
      <vt:lpstr>Wingdings</vt:lpstr>
      <vt:lpstr>Wingdings 3</vt:lpstr>
      <vt:lpstr>template PPT ok</vt:lpstr>
      <vt:lpstr>Default Design</vt:lpstr>
      <vt:lpstr>Clip</vt:lpstr>
      <vt:lpstr>Présentation PowerPoint</vt:lpstr>
      <vt:lpstr>Inhoud</vt:lpstr>
      <vt:lpstr>PREVENTIE EN INTERIM</vt:lpstr>
      <vt:lpstr>Preventie en Interim</vt:lpstr>
      <vt:lpstr>Présentation PowerPoint</vt:lpstr>
      <vt:lpstr>Website Jobstudenten</vt:lpstr>
      <vt:lpstr>www.ikbenjobstudent.be</vt:lpstr>
      <vt:lpstr>www.ikbenjobstudent.be </vt:lpstr>
      <vt:lpstr>JOBSTUDENT-uitzendkracht</vt:lpstr>
      <vt:lpstr>Présentation PowerPoint</vt:lpstr>
      <vt:lpstr>Jobstudent-uitzendkracht</vt:lpstr>
      <vt:lpstr>Jobstudent-uitzendkracht</vt:lpstr>
      <vt:lpstr>Medisch toezicht nodig?</vt:lpstr>
      <vt:lpstr>Présentation PowerPoint</vt:lpstr>
      <vt:lpstr> Koninklijk Besluit Jongeren op het werk </vt:lpstr>
      <vt:lpstr> Koninklijk Besluit Jongeren op het werk</vt:lpstr>
      <vt:lpstr>TOEGELATEN WERK VOOR JOBSTUDENTEN</vt:lpstr>
      <vt:lpstr>Regelgeving</vt:lpstr>
      <vt:lpstr>Présentation PowerPoint</vt:lpstr>
      <vt:lpstr>Présentation PowerPoint</vt:lpstr>
      <vt:lpstr>Studentenovereenkomst</vt:lpstr>
      <vt:lpstr>TRANSPORTWERKTUIGEN</vt:lpstr>
      <vt:lpstr>  </vt:lpstr>
      <vt:lpstr>  Transpallet</vt:lpstr>
      <vt:lpstr>Présentation PowerPoint</vt:lpstr>
      <vt:lpstr>Algemene regel</vt:lpstr>
      <vt:lpstr>Présentation PowerPoint</vt:lpstr>
      <vt:lpstr>Tot slot</vt:lpstr>
      <vt:lpstr>Vragen</vt:lpstr>
    </vt:vector>
  </TitlesOfParts>
  <Company>Federgon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Nathalie Libert</dc:creator>
  <cp:lastModifiedBy>Odette Wlodarski</cp:lastModifiedBy>
  <cp:revision>639</cp:revision>
  <cp:lastPrinted>2014-11-14T15:18:38Z</cp:lastPrinted>
  <dcterms:created xsi:type="dcterms:W3CDTF">2012-03-14T14:32:45Z</dcterms:created>
  <dcterms:modified xsi:type="dcterms:W3CDTF">2023-07-03T13:01:17Z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0x0101004BE28EA651FC534A8963000AFF4CBB74</vt:lpwstr>
  </property>
  <property fmtid="{D5CDD505-2E9C-101B-9397-08002B2CF9AE}" pid="3" name="Order">
    <vt:r8>4281600</vt:r8>
  </property>
  <property fmtid="{D5CDD505-2E9C-101B-9397-08002B2CF9AE}" pid="4" name="MediaServiceImageTags">
    <vt:lpwstr/>
  </property>
</Properties>
</file>